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4.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5.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0"/>
  </p:notesMasterIdLst>
  <p:sldIdLst>
    <p:sldId id="256" r:id="rId2"/>
    <p:sldId id="316" r:id="rId3"/>
    <p:sldId id="315" r:id="rId4"/>
    <p:sldId id="317" r:id="rId5"/>
    <p:sldId id="277" r:id="rId6"/>
    <p:sldId id="318" r:id="rId7"/>
    <p:sldId id="319" r:id="rId8"/>
    <p:sldId id="320" r:id="rId9"/>
  </p:sldIdLst>
  <p:sldSz cx="12192000" cy="6858000"/>
  <p:notesSz cx="6808788" cy="9939338"/>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38E5D"/>
    <a:srgbClr val="9D2449"/>
    <a:srgbClr val="621132"/>
    <a:srgbClr val="F1C1D0"/>
    <a:srgbClr val="D4C19C"/>
    <a:srgbClr val="ECAABE"/>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DF18680-E054-41AD-8BC1-D1AEF772440D}" styleName="Estilo medio 2 - Énfasis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03" autoAdjust="0"/>
    <p:restoredTop sz="94291" autoAdjust="0"/>
  </p:normalViewPr>
  <p:slideViewPr>
    <p:cSldViewPr snapToGrid="0" snapToObjects="1">
      <p:cViewPr varScale="1">
        <p:scale>
          <a:sx n="113" d="100"/>
          <a:sy n="113" d="100"/>
        </p:scale>
        <p:origin x="738"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oleObject" Target="file:///C:\Users\Dell\Dropbox\PC%20(2)\Desktop\IMCA%202025\PLANEACI&#211;N\4TO%20TRIMESTRE\1.7%20GR&#193;FICAS\Gr&#225;ficas%204T25%20IMCA.xlsx"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file:///C:\Users\Dell\Dropbox\PC%20(2)\Desktop\IMCA%202025\PLANEACI&#211;N\4TO%20TRIMESTRE\1.7%20GR&#193;FICAS\Gr&#225;ficas%204T25%20IMCA.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C:\Users\Dell\Dropbox\PC%20(2)\Desktop\IMCA%202025\PLANEACI&#211;N\4TO%20TRIMESTRE\1.7%20GR&#193;FICAS\Gr&#225;ficas%204T25%20IMCA.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C:\Users\Dell\Dropbox\PC%20(2)\Desktop\IMCA%202025\PLANEACI&#211;N\4TO%20TRIMESTRE\1.7%20GR&#193;FICAS\Gr&#225;ficas%204T25%20IMCA.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C:\Users\Dell\Dropbox\PC%20(2)\Desktop\IMCA%202025\PLANEACI&#211;N\4TO%20TRIMESTRE\1.7%20GR&#193;FICAS\Gr&#225;ficas%204T25%20IMCA.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C:\Users\Dell\Dropbox\PC%20(2)\Desktop\IMCA%202025\PLANEACI&#211;N\4TO%20TRIMESTRE\1.7%20GR&#193;FICAS\Gr&#225;ficas%204T25%20IMCA.xlsx" TargetMode="External"/><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r>
              <a:rPr lang="es-MX" sz="1400" b="1" i="0" baseline="0" dirty="0">
                <a:effectLst/>
              </a:rPr>
              <a:t>META PLANEADA Y ALCANZADA DEL CUARTO TRIMESTRE 2025</a:t>
            </a:r>
          </a:p>
          <a:p>
            <a:pPr>
              <a:defRPr b="1"/>
            </a:pPr>
            <a:r>
              <a:rPr lang="es-MX" sz="1400" b="1" i="0" baseline="0" dirty="0">
                <a:effectLst/>
              </a:rPr>
              <a:t>NIVEL PROPÓSITO</a:t>
            </a:r>
          </a:p>
          <a:p>
            <a:pPr>
              <a:defRPr b="1"/>
            </a:pPr>
            <a:endParaRPr lang="es-MX" sz="1400" b="1" i="0" baseline="0" dirty="0">
              <a:effectLst/>
            </a:endParaRPr>
          </a:p>
          <a:p>
            <a:pPr>
              <a:defRPr b="1"/>
            </a:pPr>
            <a:r>
              <a:rPr lang="es-MX" sz="1400" b="1" i="0" baseline="0" dirty="0">
                <a:effectLst/>
              </a:rPr>
              <a:t>251.34%</a:t>
            </a:r>
            <a:endParaRPr lang="es-MX" sz="1400" b="1" dirty="0">
              <a:effectLst/>
            </a:endParaRPr>
          </a:p>
        </c:rich>
      </c:tx>
      <c:layout>
        <c:manualLayout>
          <c:xMode val="edge"/>
          <c:yMode val="edge"/>
          <c:x val="0.22277633943522884"/>
          <c:y val="3.0410036415097132E-2"/>
        </c:manualLayout>
      </c:layout>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'Propósito 4T 25'!$B$4</c:f>
              <c:strCache>
                <c:ptCount val="1"/>
                <c:pt idx="0">
                  <c:v>Meta Planeada</c:v>
                </c:pt>
              </c:strCache>
            </c:strRef>
          </c:tx>
          <c:spPr>
            <a:solidFill>
              <a:srgbClr val="62113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'Propósito 4T 25'!$C$3</c:f>
              <c:strCache>
                <c:ptCount val="1"/>
                <c:pt idx="0">
                  <c:v>Población Beneficiada</c:v>
                </c:pt>
              </c:strCache>
            </c:strRef>
          </c:cat>
          <c:val>
            <c:numRef>
              <c:f>'Propósito 4T 25'!$C$4</c:f>
              <c:numCache>
                <c:formatCode>#,##0</c:formatCode>
                <c:ptCount val="1"/>
                <c:pt idx="0">
                  <c:v>90735</c:v>
                </c:pt>
              </c:numCache>
            </c:numRef>
          </c:val>
          <c:extLst>
            <c:ext xmlns:c16="http://schemas.microsoft.com/office/drawing/2014/chart" uri="{C3380CC4-5D6E-409C-BE32-E72D297353CC}">
              <c16:uniqueId val="{00000000-EF6E-477A-BCDA-BB418E1709F2}"/>
            </c:ext>
          </c:extLst>
        </c:ser>
        <c:ser>
          <c:idx val="1"/>
          <c:order val="1"/>
          <c:tx>
            <c:strRef>
              <c:f>'Propósito 4T 25'!$B$5</c:f>
              <c:strCache>
                <c:ptCount val="1"/>
                <c:pt idx="0">
                  <c:v>Meta Alcanzada</c:v>
                </c:pt>
              </c:strCache>
            </c:strRef>
          </c:tx>
          <c:spPr>
            <a:solidFill>
              <a:srgbClr val="9D2449"/>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'Propósito 4T 25'!$C$3</c:f>
              <c:strCache>
                <c:ptCount val="1"/>
                <c:pt idx="0">
                  <c:v>Población Beneficiada</c:v>
                </c:pt>
              </c:strCache>
            </c:strRef>
          </c:cat>
          <c:val>
            <c:numRef>
              <c:f>'Propósito 4T 25'!$C$5</c:f>
              <c:numCache>
                <c:formatCode>#,##0</c:formatCode>
                <c:ptCount val="1"/>
                <c:pt idx="0">
                  <c:v>228051</c:v>
                </c:pt>
              </c:numCache>
            </c:numRef>
          </c:val>
          <c:extLst>
            <c:ext xmlns:c16="http://schemas.microsoft.com/office/drawing/2014/chart" uri="{C3380CC4-5D6E-409C-BE32-E72D297353CC}">
              <c16:uniqueId val="{00000001-EF6E-477A-BCDA-BB418E1709F2}"/>
            </c:ext>
          </c:extLst>
        </c:ser>
        <c:dLbls>
          <c:showLegendKey val="0"/>
          <c:showVal val="0"/>
          <c:showCatName val="0"/>
          <c:showSerName val="0"/>
          <c:showPercent val="0"/>
          <c:showBubbleSize val="0"/>
        </c:dLbls>
        <c:gapWidth val="219"/>
        <c:axId val="-882936432"/>
        <c:axId val="-882935344"/>
      </c:barChart>
      <c:lineChart>
        <c:grouping val="standard"/>
        <c:varyColors val="0"/>
        <c:ser>
          <c:idx val="2"/>
          <c:order val="2"/>
          <c:tx>
            <c:strRef>
              <c:f>'Propósito 4T 25'!$B$6</c:f>
              <c:strCache>
                <c:ptCount val="1"/>
                <c:pt idx="0">
                  <c:v>Porcentaje</c:v>
                </c:pt>
              </c:strCache>
            </c:strRef>
          </c:tx>
          <c:spPr>
            <a:ln w="28575" cap="rnd">
              <a:solidFill>
                <a:schemeClr val="accent3"/>
              </a:solidFill>
              <a:round/>
              <a:headEnd type="oval"/>
              <a:tailEnd type="oval"/>
            </a:ln>
            <a:effectLst/>
          </c:spPr>
          <c:marker>
            <c:symbol val="none"/>
          </c:marker>
          <c:dLbls>
            <c:dLbl>
              <c:idx val="0"/>
              <c:layout>
                <c:manualLayout>
                  <c:x val="-4.9028781988685502E-2"/>
                  <c:y val="-0.2648642592112912"/>
                </c:manualLayout>
              </c:layout>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553AC2A4-B939-4EC8-8BB4-4E9DAD04600B}" type="VALUE">
                      <a:rPr lang="en-US">
                        <a:solidFill>
                          <a:schemeClr val="bg1"/>
                        </a:solidFill>
                      </a:rPr>
                      <a:pPr>
                        <a:defRPr sz="1000" b="1">
                          <a:solidFill>
                            <a:schemeClr val="bg1"/>
                          </a:solidFill>
                        </a:defRPr>
                      </a:pPr>
                      <a:t>[VALOR]</a:t>
                    </a:fld>
                    <a:endParaRPr lang="es-MX"/>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s-MX"/>
                </a:p>
              </c:txP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EF6E-477A-BCDA-BB418E1709F2}"/>
                </c:ext>
              </c:extLst>
            </c:dLbl>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'Propósito 4T 25'!$C$3</c:f>
              <c:strCache>
                <c:ptCount val="1"/>
                <c:pt idx="0">
                  <c:v>Población Beneficiada</c:v>
                </c:pt>
              </c:strCache>
            </c:strRef>
          </c:cat>
          <c:val>
            <c:numRef>
              <c:f>'Propósito 4T 25'!$C$6</c:f>
              <c:numCache>
                <c:formatCode>0.00%</c:formatCode>
                <c:ptCount val="1"/>
                <c:pt idx="0">
                  <c:v>2.5133741114233756</c:v>
                </c:pt>
              </c:numCache>
            </c:numRef>
          </c:val>
          <c:smooth val="0"/>
          <c:extLst>
            <c:ext xmlns:c16="http://schemas.microsoft.com/office/drawing/2014/chart" uri="{C3380CC4-5D6E-409C-BE32-E72D297353CC}">
              <c16:uniqueId val="{00000003-EF6E-477A-BCDA-BB418E1709F2}"/>
            </c:ext>
          </c:extLst>
        </c:ser>
        <c:dLbls>
          <c:showLegendKey val="0"/>
          <c:showVal val="0"/>
          <c:showCatName val="0"/>
          <c:showSerName val="0"/>
          <c:showPercent val="0"/>
          <c:showBubbleSize val="0"/>
        </c:dLbls>
        <c:marker val="1"/>
        <c:smooth val="0"/>
        <c:axId val="576209408"/>
        <c:axId val="734452960"/>
      </c:lineChart>
      <c:catAx>
        <c:axId val="-88293643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s-MX"/>
          </a:p>
        </c:txPr>
        <c:crossAx val="-882935344"/>
        <c:crosses val="autoZero"/>
        <c:auto val="1"/>
        <c:lblAlgn val="ctr"/>
        <c:lblOffset val="100"/>
        <c:noMultiLvlLbl val="0"/>
      </c:catAx>
      <c:valAx>
        <c:axId val="-882935344"/>
        <c:scaling>
          <c:orientation val="minMax"/>
          <c:min val="0"/>
        </c:scaling>
        <c:delete val="0"/>
        <c:axPos val="l"/>
        <c:majorGridlines>
          <c:spPr>
            <a:ln w="9525" cap="flat" cmpd="sng" algn="ctr">
              <a:solidFill>
                <a:schemeClr val="tx1">
                  <a:lumMod val="15000"/>
                  <a:lumOff val="85000"/>
                </a:schemeClr>
              </a:solidFill>
              <a:round/>
            </a:ln>
            <a:effectLst/>
          </c:spPr>
        </c:majorGridlines>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s-MX"/>
          </a:p>
        </c:txPr>
        <c:crossAx val="-882936432"/>
        <c:crosses val="autoZero"/>
        <c:crossBetween val="between"/>
      </c:valAx>
      <c:valAx>
        <c:axId val="734452960"/>
        <c:scaling>
          <c:orientation val="minMax"/>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s-MX"/>
          </a:p>
        </c:txPr>
        <c:crossAx val="576209408"/>
        <c:crosses val="max"/>
        <c:crossBetween val="between"/>
      </c:valAx>
      <c:catAx>
        <c:axId val="576209408"/>
        <c:scaling>
          <c:orientation val="minMax"/>
        </c:scaling>
        <c:delete val="1"/>
        <c:axPos val="t"/>
        <c:numFmt formatCode="General" sourceLinked="1"/>
        <c:majorTickMark val="out"/>
        <c:minorTickMark val="none"/>
        <c:tickLblPos val="nextTo"/>
        <c:crossAx val="7344529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400" b="1" i="0" baseline="0">
                <a:effectLst/>
              </a:rPr>
              <a:t>META PLANEADA Y ALCANZADA DEL CUARTO TRIMESTRE 2025</a:t>
            </a:r>
          </a:p>
          <a:p>
            <a:pPr>
              <a:defRPr/>
            </a:pPr>
            <a:r>
              <a:rPr lang="es-MX" sz="1400" b="1" i="0" baseline="0">
                <a:effectLst/>
              </a:rPr>
              <a:t>NIVEL COMPONENTE </a:t>
            </a:r>
          </a:p>
          <a:p>
            <a:pPr>
              <a:defRPr/>
            </a:pPr>
            <a:endParaRPr lang="es-MX" sz="1400" b="1" i="0" baseline="0">
              <a:effectLst/>
            </a:endParaRPr>
          </a:p>
          <a:p>
            <a:pPr>
              <a:defRPr/>
            </a:pPr>
            <a:r>
              <a:rPr lang="es-MX" sz="1400" b="1" i="0" baseline="0">
                <a:effectLst/>
              </a:rPr>
              <a:t>446.83%</a:t>
            </a:r>
            <a:endParaRPr lang="es-MX" sz="1400">
              <a:effectLst/>
            </a:endParaRPr>
          </a:p>
        </c:rich>
      </c:tx>
      <c:layout>
        <c:manualLayout>
          <c:xMode val="edge"/>
          <c:yMode val="edge"/>
          <c:x val="0.23928494878455867"/>
          <c:y val="2.9903904957191158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0.15226289175816896"/>
          <c:y val="0.26891402657999597"/>
          <c:w val="0.66445381469242071"/>
          <c:h val="0.56073838325443037"/>
        </c:manualLayout>
      </c:layout>
      <c:barChart>
        <c:barDir val="col"/>
        <c:grouping val="clustered"/>
        <c:varyColors val="0"/>
        <c:ser>
          <c:idx val="0"/>
          <c:order val="0"/>
          <c:tx>
            <c:strRef>
              <c:f>'Componente 4T 25'!$B$4</c:f>
              <c:strCache>
                <c:ptCount val="1"/>
                <c:pt idx="0">
                  <c:v>Meta Planeada</c:v>
                </c:pt>
              </c:strCache>
            </c:strRef>
          </c:tx>
          <c:spPr>
            <a:solidFill>
              <a:srgbClr val="13322B"/>
            </a:solidFill>
            <a:ln>
              <a:noFill/>
            </a:ln>
            <a:effectLst/>
          </c:spPr>
          <c:invertIfNegative val="0"/>
          <c:dLbls>
            <c:dLbl>
              <c:idx val="0"/>
              <c:layout>
                <c:manualLayout>
                  <c:x val="-7.2774521468125693E-3"/>
                  <c:y val="-4.615828068651992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F5FC-49E1-8CF9-302999AB01AB}"/>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'Componente 4T 25'!$C$3</c:f>
              <c:strCache>
                <c:ptCount val="1"/>
                <c:pt idx="0">
                  <c:v>Beneficiarios </c:v>
                </c:pt>
              </c:strCache>
            </c:strRef>
          </c:cat>
          <c:val>
            <c:numRef>
              <c:f>'Componente 4T 25'!$C$4</c:f>
              <c:numCache>
                <c:formatCode>#,##0</c:formatCode>
                <c:ptCount val="1"/>
                <c:pt idx="0">
                  <c:v>40125</c:v>
                </c:pt>
              </c:numCache>
            </c:numRef>
          </c:val>
          <c:extLst>
            <c:ext xmlns:c16="http://schemas.microsoft.com/office/drawing/2014/chart" uri="{C3380CC4-5D6E-409C-BE32-E72D297353CC}">
              <c16:uniqueId val="{00000001-F5FC-49E1-8CF9-302999AB01AB}"/>
            </c:ext>
          </c:extLst>
        </c:ser>
        <c:ser>
          <c:idx val="1"/>
          <c:order val="1"/>
          <c:tx>
            <c:strRef>
              <c:f>'Componente 4T 25'!$B$5</c:f>
              <c:strCache>
                <c:ptCount val="1"/>
                <c:pt idx="0">
                  <c:v>Meta Alcanzada</c:v>
                </c:pt>
              </c:strCache>
            </c:strRef>
          </c:tx>
          <c:spPr>
            <a:solidFill>
              <a:srgbClr val="285C4D"/>
            </a:solidFill>
            <a:ln>
              <a:noFill/>
            </a:ln>
            <a:effectLst/>
          </c:spPr>
          <c:invertIfNegative val="0"/>
          <c:dLbls>
            <c:dLbl>
              <c:idx val="0"/>
              <c:layout>
                <c:manualLayout>
                  <c:x val="6.913579539471934E-2"/>
                  <c:y val="3.55063697588611E-3"/>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F5FC-49E1-8CF9-302999AB01AB}"/>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'Componente 4T 25'!$C$3</c:f>
              <c:strCache>
                <c:ptCount val="1"/>
                <c:pt idx="0">
                  <c:v>Beneficiarios </c:v>
                </c:pt>
              </c:strCache>
            </c:strRef>
          </c:cat>
          <c:val>
            <c:numRef>
              <c:f>'Componente 4T 25'!$C$5</c:f>
              <c:numCache>
                <c:formatCode>#,##0</c:formatCode>
                <c:ptCount val="1"/>
                <c:pt idx="0">
                  <c:v>179291</c:v>
                </c:pt>
              </c:numCache>
            </c:numRef>
          </c:val>
          <c:extLst>
            <c:ext xmlns:c16="http://schemas.microsoft.com/office/drawing/2014/chart" uri="{C3380CC4-5D6E-409C-BE32-E72D297353CC}">
              <c16:uniqueId val="{00000003-F5FC-49E1-8CF9-302999AB01AB}"/>
            </c:ext>
          </c:extLst>
        </c:ser>
        <c:dLbls>
          <c:showLegendKey val="0"/>
          <c:showVal val="1"/>
          <c:showCatName val="0"/>
          <c:showSerName val="0"/>
          <c:showPercent val="0"/>
          <c:showBubbleSize val="0"/>
        </c:dLbls>
        <c:gapWidth val="219"/>
        <c:axId val="-882936432"/>
        <c:axId val="-88293534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'Componente 4T 25'!$C$3</c:f>
              <c:strCache>
                <c:ptCount val="1"/>
                <c:pt idx="0">
                  <c:v>Beneficiarios </c:v>
                </c:pt>
              </c:strCache>
            </c:strRef>
          </c:cat>
          <c:val>
            <c:numRef>
              <c:f>'Componente 4T 25'!$C$6</c:f>
              <c:numCache>
                <c:formatCode>0.00%</c:formatCode>
                <c:ptCount val="1"/>
                <c:pt idx="0">
                  <c:v>4.4683115264797504</c:v>
                </c:pt>
              </c:numCache>
            </c:numRef>
          </c:val>
          <c:smooth val="0"/>
          <c:extLst>
            <c:ext xmlns:c16="http://schemas.microsoft.com/office/drawing/2014/chart" uri="{C3380CC4-5D6E-409C-BE32-E72D297353CC}">
              <c16:uniqueId val="{00000004-F5FC-49E1-8CF9-302999AB01AB}"/>
            </c:ext>
          </c:extLst>
        </c:ser>
        <c:dLbls>
          <c:showLegendKey val="0"/>
          <c:showVal val="1"/>
          <c:showCatName val="0"/>
          <c:showSerName val="0"/>
          <c:showPercent val="0"/>
          <c:showBubbleSize val="0"/>
        </c:dLbls>
        <c:marker val="1"/>
        <c:smooth val="0"/>
        <c:axId val="-882921744"/>
        <c:axId val="-882921200"/>
      </c:lineChart>
      <c:catAx>
        <c:axId val="-88293643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s-MX"/>
          </a:p>
        </c:txPr>
        <c:crossAx val="-882935344"/>
        <c:crosses val="autoZero"/>
        <c:auto val="1"/>
        <c:lblAlgn val="ctr"/>
        <c:lblOffset val="100"/>
        <c:noMultiLvlLbl val="0"/>
      </c:catAx>
      <c:valAx>
        <c:axId val="-882935344"/>
        <c:scaling>
          <c:orientation val="minMax"/>
          <c:min val="0"/>
        </c:scaling>
        <c:delete val="0"/>
        <c:axPos val="l"/>
        <c:majorGridlines>
          <c:spPr>
            <a:ln w="9525" cap="flat" cmpd="sng" algn="ctr">
              <a:solidFill>
                <a:schemeClr val="tx1">
                  <a:lumMod val="15000"/>
                  <a:lumOff val="85000"/>
                </a:schemeClr>
              </a:solidFill>
              <a:round/>
            </a:ln>
            <a:effectLst/>
          </c:spPr>
        </c:majorGridlines>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s-MX"/>
          </a:p>
        </c:txPr>
        <c:crossAx val="-882936432"/>
        <c:crosses val="autoZero"/>
        <c:crossBetween val="between"/>
      </c:valAx>
      <c:valAx>
        <c:axId val="-882921200"/>
        <c:scaling>
          <c:orientation val="minMax"/>
          <c:max val="1"/>
          <c:min val="0"/>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s-MX"/>
          </a:p>
        </c:txPr>
        <c:crossAx val="-882921744"/>
        <c:crosses val="max"/>
        <c:crossBetween val="between"/>
      </c:valAx>
      <c:catAx>
        <c:axId val="-882921744"/>
        <c:scaling>
          <c:orientation val="minMax"/>
        </c:scaling>
        <c:delete val="1"/>
        <c:axPos val="t"/>
        <c:numFmt formatCode="General" sourceLinked="1"/>
        <c:majorTickMark val="out"/>
        <c:minorTickMark val="none"/>
        <c:tickLblPos val="nextTo"/>
        <c:crossAx val="-88292120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r>
              <a:rPr lang="es-MX" b="1"/>
              <a:t>PORCENTAJE</a:t>
            </a:r>
            <a:r>
              <a:rPr lang="es-MX" b="1" baseline="0"/>
              <a:t> DE AVANCE NIVEL ACTIVIDAD EN LA DIFUSIÓN DIGITAL DE LAS REDES SOCIALES DEL CUARTO TRIMESTRE 2025</a:t>
            </a:r>
            <a:endParaRPr lang="es-MX" b="1"/>
          </a:p>
        </c:rich>
      </c:tx>
      <c:overlay val="0"/>
      <c:spPr>
        <a:noFill/>
        <a:ln>
          <a:noFill/>
        </a:ln>
        <a:effectLst/>
      </c:spPr>
      <c:txPr>
        <a:bodyPr rot="0" spcFirstLastPara="1" vertOverflow="ellipsis" vert="horz" wrap="square" anchor="ctr" anchorCtr="1"/>
        <a:lstStyle/>
        <a:p>
          <a:pPr>
            <a:defRPr sz="1400" b="1"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'Actividades 4T 25'!$B$21</c:f>
              <c:strCache>
                <c:ptCount val="1"/>
                <c:pt idx="0">
                  <c:v>Meta Planeada</c:v>
                </c:pt>
              </c:strCache>
            </c:strRef>
          </c:tx>
          <c:spPr>
            <a:solidFill>
              <a:srgbClr val="B38E5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4T 25'!$C$20</c:f>
              <c:strCache>
                <c:ptCount val="1"/>
                <c:pt idx="0">
                  <c:v>Difusión digital</c:v>
                </c:pt>
              </c:strCache>
              <c:extLst/>
            </c:strRef>
          </c:cat>
          <c:val>
            <c:numRef>
              <c:f>'Actividades 4T 25'!$C$21</c:f>
              <c:numCache>
                <c:formatCode>#,##0</c:formatCode>
                <c:ptCount val="1"/>
                <c:pt idx="0">
                  <c:v>40000</c:v>
                </c:pt>
              </c:numCache>
              <c:extLst/>
            </c:numRef>
          </c:val>
          <c:extLst>
            <c:ext xmlns:c16="http://schemas.microsoft.com/office/drawing/2014/chart" uri="{C3380CC4-5D6E-409C-BE32-E72D297353CC}">
              <c16:uniqueId val="{00000000-1FA4-4EB3-9264-482920BFA645}"/>
            </c:ext>
          </c:extLst>
        </c:ser>
        <c:ser>
          <c:idx val="1"/>
          <c:order val="1"/>
          <c:tx>
            <c:strRef>
              <c:f>'Actividades 4T 25'!$B$22</c:f>
              <c:strCache>
                <c:ptCount val="1"/>
                <c:pt idx="0">
                  <c:v>Meta Alcanzada</c:v>
                </c:pt>
              </c:strCache>
            </c:strRef>
          </c:tx>
          <c:spPr>
            <a:solidFill>
              <a:srgbClr val="D4C19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4T 25'!$C$20</c:f>
              <c:strCache>
                <c:ptCount val="1"/>
                <c:pt idx="0">
                  <c:v>Difusión digital</c:v>
                </c:pt>
              </c:strCache>
              <c:extLst/>
            </c:strRef>
          </c:cat>
          <c:val>
            <c:numRef>
              <c:f>'Actividades 4T 25'!$C$22</c:f>
              <c:numCache>
                <c:formatCode>#,##0</c:formatCode>
                <c:ptCount val="1"/>
                <c:pt idx="0">
                  <c:v>179113</c:v>
                </c:pt>
              </c:numCache>
              <c:extLst/>
            </c:numRef>
          </c:val>
          <c:extLst>
            <c:ext xmlns:c16="http://schemas.microsoft.com/office/drawing/2014/chart" uri="{C3380CC4-5D6E-409C-BE32-E72D297353CC}">
              <c16:uniqueId val="{00000001-1FA4-4EB3-9264-482920BFA645}"/>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0.19044410341899654"/>
                  <c:y val="0.14852321004071475"/>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1FA4-4EB3-9264-482920BFA645}"/>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ysClr val="windowText" lastClr="000000"/>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4T 25'!$C$3</c:f>
              <c:strCache>
                <c:ptCount val="1"/>
                <c:pt idx="0">
                  <c:v>Difusión digital</c:v>
                </c:pt>
              </c:strCache>
              <c:extLst/>
            </c:strRef>
          </c:cat>
          <c:val>
            <c:numRef>
              <c:f>'Actividades 4T 25'!$C$6</c:f>
              <c:numCache>
                <c:formatCode>0.00%</c:formatCode>
                <c:ptCount val="1"/>
                <c:pt idx="0">
                  <c:v>4.4778250000000002</c:v>
                </c:pt>
              </c:numCache>
              <c:extLst/>
            </c:numRef>
          </c:val>
          <c:smooth val="0"/>
          <c:extLst>
            <c:ext xmlns:c16="http://schemas.microsoft.com/office/drawing/2014/chart" uri="{C3380CC4-5D6E-409C-BE32-E72D297353CC}">
              <c16:uniqueId val="{00000003-1FA4-4EB3-9264-482920BFA645}"/>
            </c:ext>
          </c:extLst>
        </c:ser>
        <c:dLbls>
          <c:showLegendKey val="0"/>
          <c:showVal val="1"/>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400" b="1" i="0" baseline="0">
                <a:effectLst/>
              </a:rPr>
              <a:t>PORCENTAJE DE AVANCE NIVEL ACTIVIDAD EN CUMPLIMIENTO DE ACTIVIDADES Y RECONOCIMIENTOS #YNSC DEL CUARTO TRIMESTRE 2025</a:t>
            </a:r>
            <a:endParaRPr lang="es-MX" sz="1400">
              <a:effectLst/>
            </a:endParaRPr>
          </a:p>
        </c:rich>
      </c:tx>
      <c:layout>
        <c:manualLayout>
          <c:xMode val="edge"/>
          <c:yMode val="edge"/>
          <c:x val="0.15050512944695638"/>
          <c:y val="1.6345366423209079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0.11549008522532138"/>
          <c:y val="0.23699649091747954"/>
          <c:w val="0.81212311515117663"/>
          <c:h val="0.55167192844631552"/>
        </c:manualLayout>
      </c:layout>
      <c:barChart>
        <c:barDir val="col"/>
        <c:grouping val="clustered"/>
        <c:varyColors val="0"/>
        <c:ser>
          <c:idx val="0"/>
          <c:order val="0"/>
          <c:tx>
            <c:strRef>
              <c:f>'Actividades 4T 25'!$B$4</c:f>
              <c:strCache>
                <c:ptCount val="1"/>
                <c:pt idx="0">
                  <c:v>Meta Planeada</c:v>
                </c:pt>
              </c:strCache>
            </c:strRef>
          </c:tx>
          <c:spPr>
            <a:solidFill>
              <a:srgbClr val="B38E5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4T 25'!$D$3:$E$3</c:f>
              <c:strCache>
                <c:ptCount val="2"/>
                <c:pt idx="0">
                  <c:v>Actividades</c:v>
                </c:pt>
                <c:pt idx="1">
                  <c:v>Reconocimientos #YNSC</c:v>
                </c:pt>
              </c:strCache>
              <c:extLst/>
            </c:strRef>
          </c:cat>
          <c:val>
            <c:numRef>
              <c:f>'Actividades 4T 25'!$D$4:$E$4</c:f>
              <c:numCache>
                <c:formatCode>General</c:formatCode>
                <c:ptCount val="2"/>
                <c:pt idx="0">
                  <c:v>120</c:v>
                </c:pt>
                <c:pt idx="1">
                  <c:v>5</c:v>
                </c:pt>
              </c:numCache>
              <c:extLst/>
            </c:numRef>
          </c:val>
          <c:extLst>
            <c:ext xmlns:c16="http://schemas.microsoft.com/office/drawing/2014/chart" uri="{C3380CC4-5D6E-409C-BE32-E72D297353CC}">
              <c16:uniqueId val="{00000000-22D0-4943-803F-D7A090736794}"/>
            </c:ext>
          </c:extLst>
        </c:ser>
        <c:ser>
          <c:idx val="1"/>
          <c:order val="1"/>
          <c:tx>
            <c:strRef>
              <c:f>'Actividades 4T 25'!$B$5</c:f>
              <c:strCache>
                <c:ptCount val="1"/>
                <c:pt idx="0">
                  <c:v>Meta Alcanzada</c:v>
                </c:pt>
              </c:strCache>
            </c:strRef>
          </c:tx>
          <c:spPr>
            <a:solidFill>
              <a:srgbClr val="D4C19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4T 25'!$D$3:$E$3</c:f>
              <c:strCache>
                <c:ptCount val="2"/>
                <c:pt idx="0">
                  <c:v>Actividades</c:v>
                </c:pt>
                <c:pt idx="1">
                  <c:v>Reconocimientos #YNSC</c:v>
                </c:pt>
              </c:strCache>
              <c:extLst/>
            </c:strRef>
          </c:cat>
          <c:val>
            <c:numRef>
              <c:f>'Actividades 4T 25'!$D$5:$E$5</c:f>
              <c:numCache>
                <c:formatCode>General</c:formatCode>
                <c:ptCount val="2"/>
                <c:pt idx="0">
                  <c:v>175</c:v>
                </c:pt>
                <c:pt idx="1">
                  <c:v>3</c:v>
                </c:pt>
              </c:numCache>
              <c:extLst/>
            </c:numRef>
          </c:val>
          <c:extLst>
            <c:ext xmlns:c16="http://schemas.microsoft.com/office/drawing/2014/chart" uri="{C3380CC4-5D6E-409C-BE32-E72D297353CC}">
              <c16:uniqueId val="{00000001-22D0-4943-803F-D7A090736794}"/>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v>Porcentaje de avance</c:v>
          </c:tx>
          <c:spPr>
            <a:ln w="28575" cap="rnd">
              <a:solidFill>
                <a:schemeClr val="accent3"/>
              </a:solidFill>
              <a:round/>
              <a:headEnd type="oval"/>
              <a:tailEnd type="oval"/>
            </a:ln>
            <a:effectLst/>
          </c:spPr>
          <c:marker>
            <c:symbol val="none"/>
          </c:marker>
          <c:dLbls>
            <c:dLbl>
              <c:idx val="0"/>
              <c:layout>
                <c:manualLayout>
                  <c:x val="-0.12084431263827131"/>
                  <c:y val="-4.3323695986350344E-2"/>
                </c:manualLayout>
              </c:layout>
              <c:tx>
                <c:rich>
                  <a:bodyPr/>
                  <a:lstStyle/>
                  <a:p>
                    <a:fld id="{95AE8DB3-4A02-40BE-87F3-D34BE10F7FF4}" type="VALUE">
                      <a:rPr lang="en-US">
                        <a:solidFill>
                          <a:schemeClr val="tx1"/>
                        </a:solidFill>
                      </a:rPr>
                      <a:pPr/>
                      <a:t>[VALOR]</a:t>
                    </a:fld>
                    <a:endParaRPr lang="es-MX"/>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22D0-4943-803F-D7A090736794}"/>
                </c:ext>
              </c:extLst>
            </c:dLbl>
            <c:dLbl>
              <c:idx val="1"/>
              <c:layout>
                <c:manualLayout>
                  <c:x val="-6.171627387739359E-2"/>
                  <c:y val="-0.15483876211625167"/>
                </c:manualLayout>
              </c:layout>
              <c:tx>
                <c:rich>
                  <a:bodyPr/>
                  <a:lstStyle/>
                  <a:p>
                    <a:fld id="{FCAABDC9-0CFB-4E3F-B1B4-1841BCE61F8B}" type="VALUE">
                      <a:rPr lang="en-US">
                        <a:solidFill>
                          <a:schemeClr val="tx1"/>
                        </a:solidFill>
                      </a:rPr>
                      <a:pPr/>
                      <a:t>[VALOR]</a:t>
                    </a:fld>
                    <a:endParaRPr lang="es-MX"/>
                  </a:p>
                </c:rich>
              </c:tx>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22D0-4943-803F-D7A090736794}"/>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4T 25'!$D$3:$E$3</c:f>
              <c:strCache>
                <c:ptCount val="2"/>
                <c:pt idx="0">
                  <c:v>Actividades</c:v>
                </c:pt>
                <c:pt idx="1">
                  <c:v>Reconocimientos #YNSC</c:v>
                </c:pt>
              </c:strCache>
              <c:extLst/>
            </c:strRef>
          </c:cat>
          <c:val>
            <c:numRef>
              <c:f>'Actividades 4T 25'!$D$6:$E$6</c:f>
              <c:numCache>
                <c:formatCode>0.00%</c:formatCode>
                <c:ptCount val="2"/>
                <c:pt idx="0">
                  <c:v>1.4583333333333333</c:v>
                </c:pt>
                <c:pt idx="1">
                  <c:v>0.6</c:v>
                </c:pt>
              </c:numCache>
              <c:extLst/>
            </c:numRef>
          </c:val>
          <c:smooth val="0"/>
          <c:extLst>
            <c:ext xmlns:c16="http://schemas.microsoft.com/office/drawing/2014/chart" uri="{C3380CC4-5D6E-409C-BE32-E72D297353CC}">
              <c16:uniqueId val="{00000004-22D0-4943-803F-D7A090736794}"/>
            </c:ext>
          </c:extLst>
        </c:ser>
        <c:dLbls>
          <c:showLegendKey val="0"/>
          <c:showVal val="0"/>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legend>
      <c:legendPos val="b"/>
      <c:layout>
        <c:manualLayout>
          <c:xMode val="edge"/>
          <c:yMode val="edge"/>
          <c:x val="0.14785981762986811"/>
          <c:y val="0.88985621069101151"/>
          <c:w val="0.70428020287807169"/>
          <c:h val="6.056067934666521E-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400" b="1" i="0" baseline="0">
                <a:effectLst/>
              </a:rPr>
              <a:t>META PLANEADA Y ALCANZADA DEL CUARTO TRIMESTRE 2025</a:t>
            </a:r>
            <a:endParaRPr lang="es-MX" sz="1400">
              <a:effectLst/>
            </a:endParaRPr>
          </a:p>
          <a:p>
            <a:pPr>
              <a:defRPr/>
            </a:pPr>
            <a:r>
              <a:rPr lang="es-MX" sz="1400" b="1" i="0" baseline="0">
                <a:effectLst/>
              </a:rPr>
              <a:t>NIVEL COMPONENTE</a:t>
            </a:r>
          </a:p>
        </c:rich>
      </c:tx>
      <c:layout>
        <c:manualLayout>
          <c:xMode val="edge"/>
          <c:yMode val="edge"/>
          <c:x val="0.22040741892971802"/>
          <c:y val="2.9453181773368215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manualLayout>
          <c:layoutTarget val="inner"/>
          <c:xMode val="edge"/>
          <c:yMode val="edge"/>
          <c:x val="0.15226289175816896"/>
          <c:y val="0.26891402657999597"/>
          <c:w val="0.66445381469242071"/>
          <c:h val="0.56073838325443037"/>
        </c:manualLayout>
      </c:layout>
      <c:barChart>
        <c:barDir val="col"/>
        <c:grouping val="clustered"/>
        <c:varyColors val="0"/>
        <c:ser>
          <c:idx val="0"/>
          <c:order val="0"/>
          <c:tx>
            <c:strRef>
              <c:f>'Componente 2 4T 25'!$B$4</c:f>
              <c:strCache>
                <c:ptCount val="1"/>
                <c:pt idx="0">
                  <c:v>Meta Planeada</c:v>
                </c:pt>
              </c:strCache>
            </c:strRef>
          </c:tx>
          <c:spPr>
            <a:solidFill>
              <a:srgbClr val="13322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'Componente 2 4T 25'!$C$3</c:f>
              <c:strCache>
                <c:ptCount val="1"/>
                <c:pt idx="0">
                  <c:v>Beneficiarios </c:v>
                </c:pt>
              </c:strCache>
            </c:strRef>
          </c:cat>
          <c:val>
            <c:numRef>
              <c:f>'Componente 2 4T 25'!$C$4</c:f>
              <c:numCache>
                <c:formatCode>#,##0</c:formatCode>
                <c:ptCount val="1"/>
                <c:pt idx="0">
                  <c:v>50610</c:v>
                </c:pt>
              </c:numCache>
            </c:numRef>
          </c:val>
          <c:extLst>
            <c:ext xmlns:c16="http://schemas.microsoft.com/office/drawing/2014/chart" uri="{C3380CC4-5D6E-409C-BE32-E72D297353CC}">
              <c16:uniqueId val="{00000000-6E56-4408-BC4D-412FFAF41E87}"/>
            </c:ext>
          </c:extLst>
        </c:ser>
        <c:ser>
          <c:idx val="1"/>
          <c:order val="1"/>
          <c:tx>
            <c:strRef>
              <c:f>'Componente 2 4T 25'!$B$5</c:f>
              <c:strCache>
                <c:ptCount val="1"/>
                <c:pt idx="0">
                  <c:v>Meta Alcanzada</c:v>
                </c:pt>
              </c:strCache>
            </c:strRef>
          </c:tx>
          <c:spPr>
            <a:solidFill>
              <a:srgbClr val="285C4D"/>
            </a:solidFill>
            <a:ln>
              <a:noFill/>
            </a:ln>
            <a:effectLst/>
          </c:spPr>
          <c:invertIfNegative val="0"/>
          <c:dLbls>
            <c:dLbl>
              <c:idx val="0"/>
              <c:layout>
                <c:manualLayout>
                  <c:x val="2.3644832176006471E-2"/>
                  <c:y val="-6.587436450902498E-2"/>
                </c:manualLayout>
              </c:layout>
              <c:spPr>
                <a:noFill/>
                <a:ln>
                  <a:noFill/>
                </a:ln>
                <a:effectLst/>
              </c:spPr>
              <c:txPr>
                <a:bodyPr rot="0" spcFirstLastPara="1" vertOverflow="ellipsis" vert="horz" wrap="square" lIns="38100" tIns="19050" rIns="38100" bIns="19050" anchor="ctr" anchorCtr="1">
                  <a:noAutofit/>
                </a:bodyPr>
                <a:lstStyle/>
                <a:p>
                  <a:pPr>
                    <a:defRPr sz="12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extLst>
                <c:ext xmlns:c15="http://schemas.microsoft.com/office/drawing/2012/chart" uri="{CE6537A1-D6FC-4f65-9D91-7224C49458BB}">
                  <c15:layout>
                    <c:manualLayout>
                      <c:w val="0.10409339709501056"/>
                      <c:h val="4.4831406337986518E-2"/>
                    </c:manualLayout>
                  </c15:layout>
                </c:ext>
                <c:ext xmlns:c16="http://schemas.microsoft.com/office/drawing/2014/chart" uri="{C3380CC4-5D6E-409C-BE32-E72D297353CC}">
                  <c16:uniqueId val="{00000001-6E56-4408-BC4D-412FFAF41E87}"/>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'Componente 2 4T 25'!$C$3</c:f>
              <c:strCache>
                <c:ptCount val="1"/>
                <c:pt idx="0">
                  <c:v>Beneficiarios </c:v>
                </c:pt>
              </c:strCache>
            </c:strRef>
          </c:cat>
          <c:val>
            <c:numRef>
              <c:f>'Componente 2 4T 25'!$C$5</c:f>
              <c:numCache>
                <c:formatCode>#,##0</c:formatCode>
                <c:ptCount val="1"/>
                <c:pt idx="0">
                  <c:v>48760</c:v>
                </c:pt>
              </c:numCache>
            </c:numRef>
          </c:val>
          <c:extLst>
            <c:ext xmlns:c16="http://schemas.microsoft.com/office/drawing/2014/chart" uri="{C3380CC4-5D6E-409C-BE32-E72D297353CC}">
              <c16:uniqueId val="{00000002-6E56-4408-BC4D-412FFAF41E87}"/>
            </c:ext>
          </c:extLst>
        </c:ser>
        <c:dLbls>
          <c:showLegendKey val="0"/>
          <c:showVal val="1"/>
          <c:showCatName val="0"/>
          <c:showSerName val="0"/>
          <c:showPercent val="0"/>
          <c:showBubbleSize val="0"/>
        </c:dLbls>
        <c:gapWidth val="219"/>
        <c:axId val="-882936432"/>
        <c:axId val="-882935344"/>
      </c:barChart>
      <c:lineChart>
        <c:grouping val="standard"/>
        <c:varyColors val="0"/>
        <c:ser>
          <c:idx val="2"/>
          <c:order val="2"/>
          <c:tx>
            <c:strRef>
              <c:f>'Componente 2 4T 25'!$B$6</c:f>
              <c:strCache>
                <c:ptCount val="1"/>
                <c:pt idx="0">
                  <c:v>Porcentaje</c:v>
                </c:pt>
              </c:strCache>
            </c:strRef>
          </c:tx>
          <c:spPr>
            <a:ln w="28575" cap="rnd">
              <a:solidFill>
                <a:schemeClr val="accent3"/>
              </a:solidFill>
              <a:round/>
            </a:ln>
            <a:effectLst/>
          </c:spPr>
          <c:marker>
            <c:symbol val="none"/>
          </c:marker>
          <c:dLbls>
            <c:dLbl>
              <c:idx val="0"/>
              <c:layout>
                <c:manualLayout>
                  <c:x val="-0.10655617288093958"/>
                  <c:y val="-3.9407025850050723E-2"/>
                </c:manualLayout>
              </c:layou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6E56-4408-BC4D-412FFAF41E87}"/>
                </c:ext>
              </c:extLst>
            </c:dLbl>
            <c:spPr>
              <a:noFill/>
              <a:ln>
                <a:noFill/>
              </a:ln>
              <a:effectLst/>
            </c:spPr>
            <c:txPr>
              <a:bodyPr rot="0" spcFirstLastPara="1" vertOverflow="ellipsis" vert="horz" wrap="square" lIns="38100" tIns="19050" rIns="38100" bIns="19050" anchor="ctr" anchorCtr="1">
                <a:spAutoFit/>
              </a:bodyPr>
              <a:lstStyle/>
              <a:p>
                <a:pPr>
                  <a:defRPr sz="1200" b="1"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numRef>
              <c:f>'Componente 2 4T 25'!$C$6</c:f>
              <c:numCache>
                <c:formatCode>0.00%</c:formatCode>
                <c:ptCount val="1"/>
                <c:pt idx="0">
                  <c:v>0.96344595929658172</c:v>
                </c:pt>
              </c:numCache>
            </c:numRef>
          </c:cat>
          <c:val>
            <c:numRef>
              <c:f>'Componente 2 4T 25'!$C$6</c:f>
              <c:numCache>
                <c:formatCode>0.00%</c:formatCode>
                <c:ptCount val="1"/>
                <c:pt idx="0">
                  <c:v>0.96344595929658172</c:v>
                </c:pt>
              </c:numCache>
            </c:numRef>
          </c:val>
          <c:smooth val="0"/>
          <c:extLst>
            <c:ext xmlns:c16="http://schemas.microsoft.com/office/drawing/2014/chart" uri="{C3380CC4-5D6E-409C-BE32-E72D297353CC}">
              <c16:uniqueId val="{00000004-6E56-4408-BC4D-412FFAF41E87}"/>
            </c:ext>
          </c:extLst>
        </c:ser>
        <c:dLbls>
          <c:showLegendKey val="0"/>
          <c:showVal val="0"/>
          <c:showCatName val="0"/>
          <c:showSerName val="0"/>
          <c:showPercent val="0"/>
          <c:showBubbleSize val="0"/>
        </c:dLbls>
        <c:marker val="1"/>
        <c:smooth val="0"/>
        <c:axId val="-882921744"/>
        <c:axId val="-882921200"/>
      </c:lineChart>
      <c:catAx>
        <c:axId val="-88293643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s-MX"/>
          </a:p>
        </c:txPr>
        <c:crossAx val="-882935344"/>
        <c:crosses val="autoZero"/>
        <c:auto val="1"/>
        <c:lblAlgn val="ctr"/>
        <c:lblOffset val="100"/>
        <c:noMultiLvlLbl val="0"/>
      </c:catAx>
      <c:valAx>
        <c:axId val="-882935344"/>
        <c:scaling>
          <c:orientation val="minMax"/>
          <c:min val="0"/>
        </c:scaling>
        <c:delete val="0"/>
        <c:axPos val="l"/>
        <c:majorGridlines>
          <c:spPr>
            <a:ln w="9525" cap="flat" cmpd="sng" algn="ctr">
              <a:solidFill>
                <a:schemeClr val="tx1">
                  <a:lumMod val="15000"/>
                  <a:lumOff val="85000"/>
                </a:schemeClr>
              </a:solidFill>
              <a:round/>
            </a:ln>
            <a:effectLst/>
          </c:spPr>
        </c:majorGridlines>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s-MX"/>
          </a:p>
        </c:txPr>
        <c:crossAx val="-882936432"/>
        <c:crosses val="autoZero"/>
        <c:crossBetween val="between"/>
      </c:valAx>
      <c:valAx>
        <c:axId val="-882921200"/>
        <c:scaling>
          <c:orientation val="minMax"/>
          <c:max val="1"/>
          <c:min val="0"/>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s-MX"/>
          </a:p>
        </c:txPr>
        <c:crossAx val="-882921744"/>
        <c:crosses val="max"/>
        <c:crossBetween val="between"/>
      </c:valAx>
      <c:catAx>
        <c:axId val="-882921744"/>
        <c:scaling>
          <c:orientation val="minMax"/>
        </c:scaling>
        <c:delete val="1"/>
        <c:axPos val="t"/>
        <c:numFmt formatCode="0.00%" sourceLinked="1"/>
        <c:majorTickMark val="out"/>
        <c:minorTickMark val="none"/>
        <c:tickLblPos val="nextTo"/>
        <c:crossAx val="-882921200"/>
        <c:crosses val="max"/>
        <c:auto val="1"/>
        <c:lblAlgn val="ctr"/>
        <c:lblOffset val="100"/>
        <c:noMultiLvlLbl val="0"/>
      </c:catAx>
      <c:spPr>
        <a:noFill/>
        <a:ln>
          <a:noFill/>
        </a:ln>
        <a:effectLst/>
      </c:spPr>
    </c:plotArea>
    <c:legend>
      <c:legendPos val="b"/>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s-MX"/>
        </a:p>
      </c:txPr>
    </c:legend>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s-E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s-MX" sz="1400" b="1" i="0" baseline="0">
                <a:effectLst/>
              </a:rPr>
              <a:t>PORCENTAJE DE AVANCE NIVEL ACTIVIDAD DE DIAGNÓSTICO Y CANALIZACIÓN, SEGUIMIENTO Y UNIDADES MÓVILES DEL CUARTO TRIMESTRE 2025</a:t>
            </a:r>
            <a:endParaRPr lang="es-MX" sz="1400">
              <a:effectLst/>
            </a:endParaRPr>
          </a:p>
        </c:rich>
      </c:tx>
      <c:layout>
        <c:manualLayout>
          <c:xMode val="edge"/>
          <c:yMode val="edge"/>
          <c:x val="0.13262369818978642"/>
          <c:y val="1.960920270215321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s-MX"/>
        </a:p>
      </c:txPr>
    </c:title>
    <c:autoTitleDeleted val="0"/>
    <c:plotArea>
      <c:layout/>
      <c:barChart>
        <c:barDir val="col"/>
        <c:grouping val="clustered"/>
        <c:varyColors val="0"/>
        <c:ser>
          <c:idx val="0"/>
          <c:order val="0"/>
          <c:tx>
            <c:strRef>
              <c:f>'Actividades 2 4T 25'!$B$4</c:f>
              <c:strCache>
                <c:ptCount val="1"/>
                <c:pt idx="0">
                  <c:v>Meta Planeada</c:v>
                </c:pt>
              </c:strCache>
            </c:strRef>
          </c:tx>
          <c:spPr>
            <a:solidFill>
              <a:srgbClr val="B38E5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2 4T 25'!$C$3:$G$3</c:f>
              <c:strCache>
                <c:ptCount val="5"/>
                <c:pt idx="0">
                  <c:v>Primer Contacto</c:v>
                </c:pt>
                <c:pt idx="1">
                  <c:v>Diagnóstico y Canalización</c:v>
                </c:pt>
                <c:pt idx="2">
                  <c:v>Seguimiento</c:v>
                </c:pt>
                <c:pt idx="3">
                  <c:v>Vive Libre</c:v>
                </c:pt>
                <c:pt idx="4">
                  <c:v>Unidad Móvil</c:v>
                </c:pt>
              </c:strCache>
              <c:extLst/>
            </c:strRef>
          </c:cat>
          <c:val>
            <c:numRef>
              <c:f>'Actividades 2 4T 25'!$C$4:$G$4</c:f>
              <c:numCache>
                <c:formatCode>General</c:formatCode>
                <c:ptCount val="5"/>
                <c:pt idx="0" formatCode="#,##0">
                  <c:v>6000</c:v>
                </c:pt>
                <c:pt idx="1">
                  <c:v>500</c:v>
                </c:pt>
                <c:pt idx="2">
                  <c:v>950</c:v>
                </c:pt>
                <c:pt idx="3" formatCode="#,##0">
                  <c:v>43000</c:v>
                </c:pt>
                <c:pt idx="4">
                  <c:v>60</c:v>
                </c:pt>
              </c:numCache>
              <c:extLst/>
            </c:numRef>
          </c:val>
          <c:extLst>
            <c:ext xmlns:c16="http://schemas.microsoft.com/office/drawing/2014/chart" uri="{C3380CC4-5D6E-409C-BE32-E72D297353CC}">
              <c16:uniqueId val="{00000000-3A20-4EB6-945A-D210E539916E}"/>
            </c:ext>
          </c:extLst>
        </c:ser>
        <c:ser>
          <c:idx val="1"/>
          <c:order val="1"/>
          <c:tx>
            <c:strRef>
              <c:f>'Actividades 2 4T 25'!$B$5</c:f>
              <c:strCache>
                <c:ptCount val="1"/>
                <c:pt idx="0">
                  <c:v>Meta Alcanzada</c:v>
                </c:pt>
              </c:strCache>
            </c:strRef>
          </c:tx>
          <c:spPr>
            <a:solidFill>
              <a:srgbClr val="D4C19C"/>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2 4T 25'!$C$3:$G$3</c:f>
              <c:strCache>
                <c:ptCount val="5"/>
                <c:pt idx="0">
                  <c:v>Primer Contacto</c:v>
                </c:pt>
                <c:pt idx="1">
                  <c:v>Diagnóstico y Canalización</c:v>
                </c:pt>
                <c:pt idx="2">
                  <c:v>Seguimiento</c:v>
                </c:pt>
                <c:pt idx="3">
                  <c:v>Vive Libre</c:v>
                </c:pt>
                <c:pt idx="4">
                  <c:v>Unidad Móvil</c:v>
                </c:pt>
              </c:strCache>
              <c:extLst/>
            </c:strRef>
          </c:cat>
          <c:val>
            <c:numRef>
              <c:f>('Actividades 2 4T 25'!$C$5:$G$5,'Actividades 2 4T 25'!$I$5)</c:f>
              <c:numCache>
                <c:formatCode>General</c:formatCode>
                <c:ptCount val="6"/>
                <c:pt idx="0" formatCode="#,##0">
                  <c:v>12635</c:v>
                </c:pt>
                <c:pt idx="1">
                  <c:v>338</c:v>
                </c:pt>
                <c:pt idx="2">
                  <c:v>725</c:v>
                </c:pt>
                <c:pt idx="3" formatCode="#,##0">
                  <c:v>34889</c:v>
                </c:pt>
                <c:pt idx="4">
                  <c:v>98</c:v>
                </c:pt>
              </c:numCache>
              <c:extLst/>
            </c:numRef>
          </c:val>
          <c:extLst>
            <c:ext xmlns:c16="http://schemas.microsoft.com/office/drawing/2014/chart" uri="{C3380CC4-5D6E-409C-BE32-E72D297353CC}">
              <c16:uniqueId val="{00000001-3A20-4EB6-945A-D210E539916E}"/>
            </c:ext>
          </c:extLst>
        </c:ser>
        <c:dLbls>
          <c:showLegendKey val="0"/>
          <c:showVal val="1"/>
          <c:showCatName val="0"/>
          <c:showSerName val="0"/>
          <c:showPercent val="0"/>
          <c:showBubbleSize val="0"/>
        </c:dLbls>
        <c:gapWidth val="219"/>
        <c:axId val="-882931536"/>
        <c:axId val="-882929904"/>
      </c:barChart>
      <c:lineChart>
        <c:grouping val="standard"/>
        <c:varyColors val="0"/>
        <c:ser>
          <c:idx val="2"/>
          <c:order val="2"/>
          <c:tx>
            <c:strRef>
              <c:f>'Actividades 2 4T 25'!$B$6</c:f>
              <c:strCache>
                <c:ptCount val="1"/>
                <c:pt idx="0">
                  <c:v>Porcentaje</c:v>
                </c:pt>
              </c:strCache>
            </c:strRef>
          </c:tx>
          <c:spPr>
            <a:ln w="28575" cap="rnd">
              <a:solidFill>
                <a:schemeClr val="accent3"/>
              </a:solidFill>
              <a:round/>
              <a:headEnd type="oval"/>
              <a:tailEnd type="oval"/>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s-MX"/>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'Actividades 2 4T 25'!$C$3:$E$3</c:f>
              <c:strCache>
                <c:ptCount val="3"/>
                <c:pt idx="0">
                  <c:v>Primer Contacto</c:v>
                </c:pt>
                <c:pt idx="1">
                  <c:v>Diagnóstico y Canalización</c:v>
                </c:pt>
                <c:pt idx="2">
                  <c:v>Seguimiento</c:v>
                </c:pt>
              </c:strCache>
              <c:extLst/>
            </c:strRef>
          </c:cat>
          <c:val>
            <c:numRef>
              <c:f>'Actividades 2 4T 25'!$C$6:$G$6</c:f>
              <c:numCache>
                <c:formatCode>0.00%</c:formatCode>
                <c:ptCount val="5"/>
                <c:pt idx="0">
                  <c:v>2.1058333333333334</c:v>
                </c:pt>
                <c:pt idx="1">
                  <c:v>0.67600000000000005</c:v>
                </c:pt>
                <c:pt idx="2">
                  <c:v>0.76315789473684215</c:v>
                </c:pt>
                <c:pt idx="3">
                  <c:v>0.81137209302325586</c:v>
                </c:pt>
                <c:pt idx="4">
                  <c:v>1.6333333333333333</c:v>
                </c:pt>
              </c:numCache>
              <c:extLst/>
            </c:numRef>
          </c:val>
          <c:smooth val="0"/>
          <c:extLst>
            <c:ext xmlns:c16="http://schemas.microsoft.com/office/drawing/2014/chart" uri="{C3380CC4-5D6E-409C-BE32-E72D297353CC}">
              <c16:uniqueId val="{00000002-3A20-4EB6-945A-D210E539916E}"/>
            </c:ext>
          </c:extLst>
        </c:ser>
        <c:dLbls>
          <c:showLegendKey val="0"/>
          <c:showVal val="1"/>
          <c:showCatName val="0"/>
          <c:showSerName val="0"/>
          <c:showPercent val="0"/>
          <c:showBubbleSize val="0"/>
        </c:dLbls>
        <c:marker val="1"/>
        <c:smooth val="0"/>
        <c:axId val="-882935888"/>
        <c:axId val="-882929360"/>
      </c:lineChart>
      <c:catAx>
        <c:axId val="-88293153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s-MX"/>
          </a:p>
        </c:txPr>
        <c:crossAx val="-882929904"/>
        <c:crosses val="autoZero"/>
        <c:auto val="1"/>
        <c:lblAlgn val="ctr"/>
        <c:lblOffset val="100"/>
        <c:noMultiLvlLbl val="0"/>
      </c:catAx>
      <c:valAx>
        <c:axId val="-882929904"/>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s-MX"/>
          </a:p>
        </c:txPr>
        <c:crossAx val="-882931536"/>
        <c:crosses val="autoZero"/>
        <c:crossBetween val="between"/>
      </c:valAx>
      <c:valAx>
        <c:axId val="-882929360"/>
        <c:scaling>
          <c:orientation val="minMax"/>
        </c:scaling>
        <c:delete val="0"/>
        <c:axPos val="r"/>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es-MX"/>
          </a:p>
        </c:txPr>
        <c:crossAx val="-882935888"/>
        <c:crosses val="max"/>
        <c:crossBetween val="between"/>
      </c:valAx>
      <c:catAx>
        <c:axId val="-882935888"/>
        <c:scaling>
          <c:orientation val="minMax"/>
        </c:scaling>
        <c:delete val="1"/>
        <c:axPos val="t"/>
        <c:numFmt formatCode="General" sourceLinked="1"/>
        <c:majorTickMark val="out"/>
        <c:minorTickMark val="none"/>
        <c:tickLblPos val="nextTo"/>
        <c:crossAx val="-882929360"/>
        <c:crosses val="max"/>
        <c:auto val="1"/>
        <c:lblAlgn val="ctr"/>
        <c:lblOffset val="100"/>
        <c:noMultiLvlLbl val="0"/>
      </c:catAx>
      <c:spPr>
        <a:noFill/>
        <a:ln>
          <a:noFill/>
        </a:ln>
        <a:effectLst/>
      </c:spPr>
    </c:plotArea>
    <c:plotVisOnly val="1"/>
    <c:dispBlanksAs val="gap"/>
    <c:showDLblsOverMax val="0"/>
  </c:chart>
  <c:spPr>
    <a:noFill/>
    <a:ln>
      <a:noFill/>
    </a:ln>
    <a:effectLst/>
  </c:spPr>
  <c:txPr>
    <a:bodyPr/>
    <a:lstStyle/>
    <a:p>
      <a:pPr>
        <a:defRPr/>
      </a:pPr>
      <a:endParaRPr lang="es-MX"/>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1"/>
            <a:ext cx="2950475" cy="498692"/>
          </a:xfrm>
          <a:prstGeom prst="rect">
            <a:avLst/>
          </a:prstGeom>
        </p:spPr>
        <p:txBody>
          <a:bodyPr vert="horz" lIns="93307" tIns="46654" rIns="93307" bIns="46654" rtlCol="0"/>
          <a:lstStyle>
            <a:lvl1pPr algn="l">
              <a:defRPr sz="1200"/>
            </a:lvl1pPr>
          </a:lstStyle>
          <a:p>
            <a:endParaRPr lang="en-US" dirty="0"/>
          </a:p>
        </p:txBody>
      </p:sp>
      <p:sp>
        <p:nvSpPr>
          <p:cNvPr id="3" name="Marcador de fecha 2"/>
          <p:cNvSpPr>
            <a:spLocks noGrp="1"/>
          </p:cNvSpPr>
          <p:nvPr>
            <p:ph type="dt" idx="1"/>
          </p:nvPr>
        </p:nvSpPr>
        <p:spPr>
          <a:xfrm>
            <a:off x="3856738" y="1"/>
            <a:ext cx="2950475" cy="498692"/>
          </a:xfrm>
          <a:prstGeom prst="rect">
            <a:avLst/>
          </a:prstGeom>
        </p:spPr>
        <p:txBody>
          <a:bodyPr vert="horz" lIns="93307" tIns="46654" rIns="93307" bIns="46654" rtlCol="0"/>
          <a:lstStyle>
            <a:lvl1pPr algn="r">
              <a:defRPr sz="1200"/>
            </a:lvl1pPr>
          </a:lstStyle>
          <a:p>
            <a:fld id="{40E345E5-69E5-46CA-B395-52A6421A2A3D}" type="datetimeFigureOut">
              <a:rPr lang="en-US" smtClean="0"/>
              <a:t>1/13/2026</a:t>
            </a:fld>
            <a:endParaRPr lang="en-US" dirty="0"/>
          </a:p>
        </p:txBody>
      </p:sp>
      <p:sp>
        <p:nvSpPr>
          <p:cNvPr id="4" name="Marcador de imagen de diapositiva 3"/>
          <p:cNvSpPr>
            <a:spLocks noGrp="1" noRot="1" noChangeAspect="1"/>
          </p:cNvSpPr>
          <p:nvPr>
            <p:ph type="sldImg" idx="2"/>
          </p:nvPr>
        </p:nvSpPr>
        <p:spPr>
          <a:xfrm>
            <a:off x="422275" y="1243013"/>
            <a:ext cx="5964238" cy="3354387"/>
          </a:xfrm>
          <a:prstGeom prst="rect">
            <a:avLst/>
          </a:prstGeom>
          <a:noFill/>
          <a:ln w="12700">
            <a:solidFill>
              <a:prstClr val="black"/>
            </a:solidFill>
          </a:ln>
        </p:spPr>
        <p:txBody>
          <a:bodyPr vert="horz" lIns="93307" tIns="46654" rIns="93307" bIns="46654" rtlCol="0" anchor="ctr"/>
          <a:lstStyle/>
          <a:p>
            <a:endParaRPr lang="en-US" dirty="0"/>
          </a:p>
        </p:txBody>
      </p:sp>
      <p:sp>
        <p:nvSpPr>
          <p:cNvPr id="5" name="Marcador de notas 4"/>
          <p:cNvSpPr>
            <a:spLocks noGrp="1"/>
          </p:cNvSpPr>
          <p:nvPr>
            <p:ph type="body" sz="quarter" idx="3"/>
          </p:nvPr>
        </p:nvSpPr>
        <p:spPr>
          <a:xfrm>
            <a:off x="680880" y="4783306"/>
            <a:ext cx="5447030" cy="3913615"/>
          </a:xfrm>
          <a:prstGeom prst="rect">
            <a:avLst/>
          </a:prstGeom>
        </p:spPr>
        <p:txBody>
          <a:bodyPr vert="horz" lIns="93307" tIns="46654" rIns="93307" bIns="46654" rtlCol="0"/>
          <a:lstStyle/>
          <a:p>
            <a:pPr lvl="0"/>
            <a:r>
              <a:rPr lang="es-ES"/>
              <a:t>Editar el estilo de texto del patrón</a:t>
            </a:r>
          </a:p>
          <a:p>
            <a:pPr lvl="1"/>
            <a:r>
              <a:rPr lang="es-ES"/>
              <a:t>Segundo nivel</a:t>
            </a:r>
          </a:p>
          <a:p>
            <a:pPr lvl="2"/>
            <a:r>
              <a:rPr lang="es-ES"/>
              <a:t>Tercer nivel</a:t>
            </a:r>
          </a:p>
          <a:p>
            <a:pPr lvl="3"/>
            <a:r>
              <a:rPr lang="es-ES"/>
              <a:t>Cuarto nivel</a:t>
            </a:r>
          </a:p>
          <a:p>
            <a:pPr lvl="4"/>
            <a:r>
              <a:rPr lang="es-ES"/>
              <a:t>Quinto nivel</a:t>
            </a:r>
            <a:endParaRPr lang="en-US"/>
          </a:p>
        </p:txBody>
      </p:sp>
      <p:sp>
        <p:nvSpPr>
          <p:cNvPr id="6" name="Marcador de pie de página 5"/>
          <p:cNvSpPr>
            <a:spLocks noGrp="1"/>
          </p:cNvSpPr>
          <p:nvPr>
            <p:ph type="ftr" sz="quarter" idx="4"/>
          </p:nvPr>
        </p:nvSpPr>
        <p:spPr>
          <a:xfrm>
            <a:off x="0" y="9440647"/>
            <a:ext cx="2950475" cy="498691"/>
          </a:xfrm>
          <a:prstGeom prst="rect">
            <a:avLst/>
          </a:prstGeom>
        </p:spPr>
        <p:txBody>
          <a:bodyPr vert="horz" lIns="93307" tIns="46654" rIns="93307" bIns="46654" rtlCol="0" anchor="b"/>
          <a:lstStyle>
            <a:lvl1pPr algn="l">
              <a:defRPr sz="1200"/>
            </a:lvl1pPr>
          </a:lstStyle>
          <a:p>
            <a:endParaRPr lang="en-US" dirty="0"/>
          </a:p>
        </p:txBody>
      </p:sp>
      <p:sp>
        <p:nvSpPr>
          <p:cNvPr id="7" name="Marcador de número de diapositiva 6"/>
          <p:cNvSpPr>
            <a:spLocks noGrp="1"/>
          </p:cNvSpPr>
          <p:nvPr>
            <p:ph type="sldNum" sz="quarter" idx="5"/>
          </p:nvPr>
        </p:nvSpPr>
        <p:spPr>
          <a:xfrm>
            <a:off x="3856738" y="9440647"/>
            <a:ext cx="2950475" cy="498691"/>
          </a:xfrm>
          <a:prstGeom prst="rect">
            <a:avLst/>
          </a:prstGeom>
        </p:spPr>
        <p:txBody>
          <a:bodyPr vert="horz" lIns="93307" tIns="46654" rIns="93307" bIns="46654" rtlCol="0" anchor="b"/>
          <a:lstStyle>
            <a:lvl1pPr algn="r">
              <a:defRPr sz="1200"/>
            </a:lvl1pPr>
          </a:lstStyle>
          <a:p>
            <a:fld id="{CF85A3B2-6601-44E5-AE42-D842DC1A672C}" type="slidenum">
              <a:rPr lang="en-US" smtClean="0"/>
              <a:t>‹Nº›</a:t>
            </a:fld>
            <a:endParaRPr lang="en-US" dirty="0"/>
          </a:p>
        </p:txBody>
      </p:sp>
    </p:spTree>
    <p:extLst>
      <p:ext uri="{BB962C8B-B14F-4D97-AF65-F5344CB8AC3E}">
        <p14:creationId xmlns:p14="http://schemas.microsoft.com/office/powerpoint/2010/main" val="38332049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CF85A3B2-6601-44E5-AE42-D842DC1A672C}" type="slidenum">
              <a:rPr lang="en-US" smtClean="0"/>
              <a:t>2</a:t>
            </a:fld>
            <a:endParaRPr lang="en-US" dirty="0"/>
          </a:p>
        </p:txBody>
      </p:sp>
    </p:spTree>
    <p:extLst>
      <p:ext uri="{BB962C8B-B14F-4D97-AF65-F5344CB8AC3E}">
        <p14:creationId xmlns:p14="http://schemas.microsoft.com/office/powerpoint/2010/main" val="25327372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CF85A3B2-6601-44E5-AE42-D842DC1A672C}" type="slidenum">
              <a:rPr lang="en-US" smtClean="0"/>
              <a:t>3</a:t>
            </a:fld>
            <a:endParaRPr lang="en-US" dirty="0"/>
          </a:p>
        </p:txBody>
      </p:sp>
    </p:spTree>
    <p:extLst>
      <p:ext uri="{BB962C8B-B14F-4D97-AF65-F5344CB8AC3E}">
        <p14:creationId xmlns:p14="http://schemas.microsoft.com/office/powerpoint/2010/main" val="3908248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CF85A3B2-6601-44E5-AE42-D842DC1A672C}" type="slidenum">
              <a:rPr lang="en-US" smtClean="0"/>
              <a:t>4</a:t>
            </a:fld>
            <a:endParaRPr lang="en-US" dirty="0"/>
          </a:p>
        </p:txBody>
      </p:sp>
    </p:spTree>
    <p:extLst>
      <p:ext uri="{BB962C8B-B14F-4D97-AF65-F5344CB8AC3E}">
        <p14:creationId xmlns:p14="http://schemas.microsoft.com/office/powerpoint/2010/main" val="275138205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CF85A3B2-6601-44E5-AE42-D842DC1A672C}" type="slidenum">
              <a:rPr lang="en-US" smtClean="0"/>
              <a:t>6</a:t>
            </a:fld>
            <a:endParaRPr lang="en-US" dirty="0"/>
          </a:p>
        </p:txBody>
      </p:sp>
    </p:spTree>
    <p:extLst>
      <p:ext uri="{BB962C8B-B14F-4D97-AF65-F5344CB8AC3E}">
        <p14:creationId xmlns:p14="http://schemas.microsoft.com/office/powerpoint/2010/main" val="20263588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MX" dirty="0"/>
          </a:p>
        </p:txBody>
      </p:sp>
      <p:sp>
        <p:nvSpPr>
          <p:cNvPr id="4" name="Marcador de número de diapositiva 3"/>
          <p:cNvSpPr>
            <a:spLocks noGrp="1"/>
          </p:cNvSpPr>
          <p:nvPr>
            <p:ph type="sldNum" sz="quarter" idx="10"/>
          </p:nvPr>
        </p:nvSpPr>
        <p:spPr/>
        <p:txBody>
          <a:bodyPr/>
          <a:lstStyle/>
          <a:p>
            <a:fld id="{CF85A3B2-6601-44E5-AE42-D842DC1A672C}" type="slidenum">
              <a:rPr lang="en-US" smtClean="0"/>
              <a:t>7</a:t>
            </a:fld>
            <a:endParaRPr lang="en-US" dirty="0"/>
          </a:p>
        </p:txBody>
      </p:sp>
    </p:spTree>
    <p:extLst>
      <p:ext uri="{BB962C8B-B14F-4D97-AF65-F5344CB8AC3E}">
        <p14:creationId xmlns:p14="http://schemas.microsoft.com/office/powerpoint/2010/main" val="35943033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2DA8C98-335E-4C28-9655-FCF43B14A5C7}"/>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a:extLst>
              <a:ext uri="{FF2B5EF4-FFF2-40B4-BE49-F238E27FC236}">
                <a16:creationId xmlns:a16="http://schemas.microsoft.com/office/drawing/2014/main" id="{B8B1BFB0-FA2E-42BD-9C39-C6EBDCD3D66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MX"/>
          </a:p>
        </p:txBody>
      </p:sp>
      <p:sp>
        <p:nvSpPr>
          <p:cNvPr id="4" name="Marcador de fecha 3">
            <a:extLst>
              <a:ext uri="{FF2B5EF4-FFF2-40B4-BE49-F238E27FC236}">
                <a16:creationId xmlns:a16="http://schemas.microsoft.com/office/drawing/2014/main" id="{581BA70D-925D-4D5C-9935-E5AF7CB36C2B}"/>
              </a:ext>
            </a:extLst>
          </p:cNvPr>
          <p:cNvSpPr>
            <a:spLocks noGrp="1"/>
          </p:cNvSpPr>
          <p:nvPr>
            <p:ph type="dt" sz="half" idx="10"/>
          </p:nvPr>
        </p:nvSpPr>
        <p:spPr/>
        <p:txBody>
          <a:bodyPr/>
          <a:lstStyle/>
          <a:p>
            <a:fld id="{BBE7FA57-C585-244B-8F83-9BDCE76C2BCF}" type="datetimeFigureOut">
              <a:rPr lang="es-ES_tradnl" smtClean="0"/>
              <a:t>13/01/2026</a:t>
            </a:fld>
            <a:endParaRPr lang="es-ES_tradnl" dirty="0"/>
          </a:p>
        </p:txBody>
      </p:sp>
      <p:sp>
        <p:nvSpPr>
          <p:cNvPr id="5" name="Marcador de pie de página 4">
            <a:extLst>
              <a:ext uri="{FF2B5EF4-FFF2-40B4-BE49-F238E27FC236}">
                <a16:creationId xmlns:a16="http://schemas.microsoft.com/office/drawing/2014/main" id="{E84F4012-08FC-4BFF-87DB-976E11FDDDDE}"/>
              </a:ext>
            </a:extLst>
          </p:cNvPr>
          <p:cNvSpPr>
            <a:spLocks noGrp="1"/>
          </p:cNvSpPr>
          <p:nvPr>
            <p:ph type="ftr" sz="quarter" idx="11"/>
          </p:nvPr>
        </p:nvSpPr>
        <p:spPr/>
        <p:txBody>
          <a:bodyPr/>
          <a:lstStyle/>
          <a:p>
            <a:endParaRPr lang="es-ES_tradnl" dirty="0"/>
          </a:p>
        </p:txBody>
      </p:sp>
      <p:sp>
        <p:nvSpPr>
          <p:cNvPr id="6" name="Marcador de número de diapositiva 5">
            <a:extLst>
              <a:ext uri="{FF2B5EF4-FFF2-40B4-BE49-F238E27FC236}">
                <a16:creationId xmlns:a16="http://schemas.microsoft.com/office/drawing/2014/main" id="{6ADB4C50-6120-4F2D-A1D7-53A2B9B098E4}"/>
              </a:ext>
            </a:extLst>
          </p:cNvPr>
          <p:cNvSpPr>
            <a:spLocks noGrp="1"/>
          </p:cNvSpPr>
          <p:nvPr>
            <p:ph type="sldNum" sz="quarter" idx="12"/>
          </p:nvPr>
        </p:nvSpPr>
        <p:spPr/>
        <p:txBody>
          <a:bodyPr/>
          <a:lstStyle/>
          <a:p>
            <a:fld id="{43ABF752-F846-4F41-9DA0-B3398F31DD62}" type="slidenum">
              <a:rPr lang="es-ES_tradnl" smtClean="0"/>
              <a:t>‹Nº›</a:t>
            </a:fld>
            <a:endParaRPr lang="es-ES_tradnl" dirty="0"/>
          </a:p>
        </p:txBody>
      </p:sp>
    </p:spTree>
    <p:extLst>
      <p:ext uri="{BB962C8B-B14F-4D97-AF65-F5344CB8AC3E}">
        <p14:creationId xmlns:p14="http://schemas.microsoft.com/office/powerpoint/2010/main" val="34525639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BF5B3CC-C1FC-43E6-AE03-806CEBE3677C}"/>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A52B92B9-C1E9-4000-905E-B586DBB7DECC}"/>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68711DF9-2FEC-48FB-922F-A5D2365C42E9}"/>
              </a:ext>
            </a:extLst>
          </p:cNvPr>
          <p:cNvSpPr>
            <a:spLocks noGrp="1"/>
          </p:cNvSpPr>
          <p:nvPr>
            <p:ph type="dt" sz="half" idx="10"/>
          </p:nvPr>
        </p:nvSpPr>
        <p:spPr/>
        <p:txBody>
          <a:bodyPr/>
          <a:lstStyle/>
          <a:p>
            <a:fld id="{BBE7FA57-C585-244B-8F83-9BDCE76C2BCF}" type="datetimeFigureOut">
              <a:rPr lang="es-ES_tradnl" smtClean="0"/>
              <a:t>13/01/2026</a:t>
            </a:fld>
            <a:endParaRPr lang="es-ES_tradnl" dirty="0"/>
          </a:p>
        </p:txBody>
      </p:sp>
      <p:sp>
        <p:nvSpPr>
          <p:cNvPr id="5" name="Marcador de pie de página 4">
            <a:extLst>
              <a:ext uri="{FF2B5EF4-FFF2-40B4-BE49-F238E27FC236}">
                <a16:creationId xmlns:a16="http://schemas.microsoft.com/office/drawing/2014/main" id="{A0587838-6E9F-4479-81BD-2647600FBAFC}"/>
              </a:ext>
            </a:extLst>
          </p:cNvPr>
          <p:cNvSpPr>
            <a:spLocks noGrp="1"/>
          </p:cNvSpPr>
          <p:nvPr>
            <p:ph type="ftr" sz="quarter" idx="11"/>
          </p:nvPr>
        </p:nvSpPr>
        <p:spPr/>
        <p:txBody>
          <a:bodyPr/>
          <a:lstStyle/>
          <a:p>
            <a:endParaRPr lang="es-ES_tradnl" dirty="0"/>
          </a:p>
        </p:txBody>
      </p:sp>
      <p:sp>
        <p:nvSpPr>
          <p:cNvPr id="6" name="Marcador de número de diapositiva 5">
            <a:extLst>
              <a:ext uri="{FF2B5EF4-FFF2-40B4-BE49-F238E27FC236}">
                <a16:creationId xmlns:a16="http://schemas.microsoft.com/office/drawing/2014/main" id="{D5E81A6E-099F-4F38-A5A7-F1645BA868C9}"/>
              </a:ext>
            </a:extLst>
          </p:cNvPr>
          <p:cNvSpPr>
            <a:spLocks noGrp="1"/>
          </p:cNvSpPr>
          <p:nvPr>
            <p:ph type="sldNum" sz="quarter" idx="12"/>
          </p:nvPr>
        </p:nvSpPr>
        <p:spPr/>
        <p:txBody>
          <a:bodyPr/>
          <a:lstStyle/>
          <a:p>
            <a:fld id="{43ABF752-F846-4F41-9DA0-B3398F31DD62}" type="slidenum">
              <a:rPr lang="es-ES_tradnl" smtClean="0"/>
              <a:t>‹Nº›</a:t>
            </a:fld>
            <a:endParaRPr lang="es-ES_tradnl" dirty="0"/>
          </a:p>
        </p:txBody>
      </p:sp>
    </p:spTree>
    <p:extLst>
      <p:ext uri="{BB962C8B-B14F-4D97-AF65-F5344CB8AC3E}">
        <p14:creationId xmlns:p14="http://schemas.microsoft.com/office/powerpoint/2010/main" val="24483800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FE97E08F-3067-4B43-A859-0A9E63F4EC3D}"/>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4B9BBAB4-B6D4-4B82-AE63-4E6B6A96A6AF}"/>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42F1D366-E66A-4E0A-AD8D-8CD64430E38B}"/>
              </a:ext>
            </a:extLst>
          </p:cNvPr>
          <p:cNvSpPr>
            <a:spLocks noGrp="1"/>
          </p:cNvSpPr>
          <p:nvPr>
            <p:ph type="dt" sz="half" idx="10"/>
          </p:nvPr>
        </p:nvSpPr>
        <p:spPr/>
        <p:txBody>
          <a:bodyPr/>
          <a:lstStyle/>
          <a:p>
            <a:fld id="{BBE7FA57-C585-244B-8F83-9BDCE76C2BCF}" type="datetimeFigureOut">
              <a:rPr lang="es-ES_tradnl" smtClean="0"/>
              <a:t>13/01/2026</a:t>
            </a:fld>
            <a:endParaRPr lang="es-ES_tradnl" dirty="0"/>
          </a:p>
        </p:txBody>
      </p:sp>
      <p:sp>
        <p:nvSpPr>
          <p:cNvPr id="5" name="Marcador de pie de página 4">
            <a:extLst>
              <a:ext uri="{FF2B5EF4-FFF2-40B4-BE49-F238E27FC236}">
                <a16:creationId xmlns:a16="http://schemas.microsoft.com/office/drawing/2014/main" id="{9F5742D5-3A74-46F2-85E5-C0F9D2BECB5C}"/>
              </a:ext>
            </a:extLst>
          </p:cNvPr>
          <p:cNvSpPr>
            <a:spLocks noGrp="1"/>
          </p:cNvSpPr>
          <p:nvPr>
            <p:ph type="ftr" sz="quarter" idx="11"/>
          </p:nvPr>
        </p:nvSpPr>
        <p:spPr/>
        <p:txBody>
          <a:bodyPr/>
          <a:lstStyle/>
          <a:p>
            <a:endParaRPr lang="es-ES_tradnl" dirty="0"/>
          </a:p>
        </p:txBody>
      </p:sp>
      <p:sp>
        <p:nvSpPr>
          <p:cNvPr id="6" name="Marcador de número de diapositiva 5">
            <a:extLst>
              <a:ext uri="{FF2B5EF4-FFF2-40B4-BE49-F238E27FC236}">
                <a16:creationId xmlns:a16="http://schemas.microsoft.com/office/drawing/2014/main" id="{8ECC589E-4A25-47F0-A4E7-9D9FEFAACC22}"/>
              </a:ext>
            </a:extLst>
          </p:cNvPr>
          <p:cNvSpPr>
            <a:spLocks noGrp="1"/>
          </p:cNvSpPr>
          <p:nvPr>
            <p:ph type="sldNum" sz="quarter" idx="12"/>
          </p:nvPr>
        </p:nvSpPr>
        <p:spPr/>
        <p:txBody>
          <a:bodyPr/>
          <a:lstStyle/>
          <a:p>
            <a:fld id="{43ABF752-F846-4F41-9DA0-B3398F31DD62}" type="slidenum">
              <a:rPr lang="es-ES_tradnl" smtClean="0"/>
              <a:t>‹Nº›</a:t>
            </a:fld>
            <a:endParaRPr lang="es-ES_tradnl" dirty="0"/>
          </a:p>
        </p:txBody>
      </p:sp>
    </p:spTree>
    <p:extLst>
      <p:ext uri="{BB962C8B-B14F-4D97-AF65-F5344CB8AC3E}">
        <p14:creationId xmlns:p14="http://schemas.microsoft.com/office/powerpoint/2010/main" val="26720123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DFC1D5E-4D72-4AF6-A73F-A744AC089E0D}"/>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15435DBB-9DF5-4801-A5D1-281FAE062729}"/>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BAAD7439-55E4-4B36-8533-5405996FFB20}"/>
              </a:ext>
            </a:extLst>
          </p:cNvPr>
          <p:cNvSpPr>
            <a:spLocks noGrp="1"/>
          </p:cNvSpPr>
          <p:nvPr>
            <p:ph type="dt" sz="half" idx="10"/>
          </p:nvPr>
        </p:nvSpPr>
        <p:spPr/>
        <p:txBody>
          <a:bodyPr/>
          <a:lstStyle/>
          <a:p>
            <a:fld id="{BBE7FA57-C585-244B-8F83-9BDCE76C2BCF}" type="datetimeFigureOut">
              <a:rPr lang="es-ES_tradnl" smtClean="0"/>
              <a:t>13/01/2026</a:t>
            </a:fld>
            <a:endParaRPr lang="es-ES_tradnl" dirty="0"/>
          </a:p>
        </p:txBody>
      </p:sp>
      <p:sp>
        <p:nvSpPr>
          <p:cNvPr id="5" name="Marcador de pie de página 4">
            <a:extLst>
              <a:ext uri="{FF2B5EF4-FFF2-40B4-BE49-F238E27FC236}">
                <a16:creationId xmlns:a16="http://schemas.microsoft.com/office/drawing/2014/main" id="{2FB74D19-F084-49CA-B840-6823B81142ED}"/>
              </a:ext>
            </a:extLst>
          </p:cNvPr>
          <p:cNvSpPr>
            <a:spLocks noGrp="1"/>
          </p:cNvSpPr>
          <p:nvPr>
            <p:ph type="ftr" sz="quarter" idx="11"/>
          </p:nvPr>
        </p:nvSpPr>
        <p:spPr/>
        <p:txBody>
          <a:bodyPr/>
          <a:lstStyle/>
          <a:p>
            <a:endParaRPr lang="es-ES_tradnl" dirty="0"/>
          </a:p>
        </p:txBody>
      </p:sp>
      <p:sp>
        <p:nvSpPr>
          <p:cNvPr id="6" name="Marcador de número de diapositiva 5">
            <a:extLst>
              <a:ext uri="{FF2B5EF4-FFF2-40B4-BE49-F238E27FC236}">
                <a16:creationId xmlns:a16="http://schemas.microsoft.com/office/drawing/2014/main" id="{F5FE895B-FE2A-452A-89E9-05BB2B1F1D93}"/>
              </a:ext>
            </a:extLst>
          </p:cNvPr>
          <p:cNvSpPr>
            <a:spLocks noGrp="1"/>
          </p:cNvSpPr>
          <p:nvPr>
            <p:ph type="sldNum" sz="quarter" idx="12"/>
          </p:nvPr>
        </p:nvSpPr>
        <p:spPr/>
        <p:txBody>
          <a:bodyPr/>
          <a:lstStyle/>
          <a:p>
            <a:fld id="{43ABF752-F846-4F41-9DA0-B3398F31DD62}" type="slidenum">
              <a:rPr lang="es-ES_tradnl" smtClean="0"/>
              <a:t>‹Nº›</a:t>
            </a:fld>
            <a:endParaRPr lang="es-ES_tradnl" dirty="0"/>
          </a:p>
        </p:txBody>
      </p:sp>
    </p:spTree>
    <p:extLst>
      <p:ext uri="{BB962C8B-B14F-4D97-AF65-F5344CB8AC3E}">
        <p14:creationId xmlns:p14="http://schemas.microsoft.com/office/powerpoint/2010/main" val="24487601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AC720B-C6D3-475B-84D6-E7D7C78BB71A}"/>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01CC5672-6109-4A71-BBEF-882224CD375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53E0922F-94C8-4918-BAE1-FB50C4B79307}"/>
              </a:ext>
            </a:extLst>
          </p:cNvPr>
          <p:cNvSpPr>
            <a:spLocks noGrp="1"/>
          </p:cNvSpPr>
          <p:nvPr>
            <p:ph type="dt" sz="half" idx="10"/>
          </p:nvPr>
        </p:nvSpPr>
        <p:spPr/>
        <p:txBody>
          <a:bodyPr/>
          <a:lstStyle/>
          <a:p>
            <a:fld id="{BBE7FA57-C585-244B-8F83-9BDCE76C2BCF}" type="datetimeFigureOut">
              <a:rPr lang="es-ES_tradnl" smtClean="0"/>
              <a:t>13/01/2026</a:t>
            </a:fld>
            <a:endParaRPr lang="es-ES_tradnl" dirty="0"/>
          </a:p>
        </p:txBody>
      </p:sp>
      <p:sp>
        <p:nvSpPr>
          <p:cNvPr id="5" name="Marcador de pie de página 4">
            <a:extLst>
              <a:ext uri="{FF2B5EF4-FFF2-40B4-BE49-F238E27FC236}">
                <a16:creationId xmlns:a16="http://schemas.microsoft.com/office/drawing/2014/main" id="{F5534926-5409-4287-A3F2-F809774AA254}"/>
              </a:ext>
            </a:extLst>
          </p:cNvPr>
          <p:cNvSpPr>
            <a:spLocks noGrp="1"/>
          </p:cNvSpPr>
          <p:nvPr>
            <p:ph type="ftr" sz="quarter" idx="11"/>
          </p:nvPr>
        </p:nvSpPr>
        <p:spPr/>
        <p:txBody>
          <a:bodyPr/>
          <a:lstStyle/>
          <a:p>
            <a:endParaRPr lang="es-ES_tradnl" dirty="0"/>
          </a:p>
        </p:txBody>
      </p:sp>
      <p:sp>
        <p:nvSpPr>
          <p:cNvPr id="6" name="Marcador de número de diapositiva 5">
            <a:extLst>
              <a:ext uri="{FF2B5EF4-FFF2-40B4-BE49-F238E27FC236}">
                <a16:creationId xmlns:a16="http://schemas.microsoft.com/office/drawing/2014/main" id="{CEB71BE9-DE21-4B6D-9A91-E143241B3A3D}"/>
              </a:ext>
            </a:extLst>
          </p:cNvPr>
          <p:cNvSpPr>
            <a:spLocks noGrp="1"/>
          </p:cNvSpPr>
          <p:nvPr>
            <p:ph type="sldNum" sz="quarter" idx="12"/>
          </p:nvPr>
        </p:nvSpPr>
        <p:spPr/>
        <p:txBody>
          <a:bodyPr/>
          <a:lstStyle/>
          <a:p>
            <a:fld id="{43ABF752-F846-4F41-9DA0-B3398F31DD62}" type="slidenum">
              <a:rPr lang="es-ES_tradnl" smtClean="0"/>
              <a:t>‹Nº›</a:t>
            </a:fld>
            <a:endParaRPr lang="es-ES_tradnl" dirty="0"/>
          </a:p>
        </p:txBody>
      </p:sp>
    </p:spTree>
    <p:extLst>
      <p:ext uri="{BB962C8B-B14F-4D97-AF65-F5344CB8AC3E}">
        <p14:creationId xmlns:p14="http://schemas.microsoft.com/office/powerpoint/2010/main" val="32634227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24F5E8B-A8E1-45B0-BF5D-BE22C3077955}"/>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781DBFED-F1AF-4B19-A526-C678573A158F}"/>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a:extLst>
              <a:ext uri="{FF2B5EF4-FFF2-40B4-BE49-F238E27FC236}">
                <a16:creationId xmlns:a16="http://schemas.microsoft.com/office/drawing/2014/main" id="{746D16F5-021A-420B-BBB1-41CF34C1559B}"/>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fecha 4">
            <a:extLst>
              <a:ext uri="{FF2B5EF4-FFF2-40B4-BE49-F238E27FC236}">
                <a16:creationId xmlns:a16="http://schemas.microsoft.com/office/drawing/2014/main" id="{CE5876F2-7D8B-46C6-9ACD-6E0FFFE203A7}"/>
              </a:ext>
            </a:extLst>
          </p:cNvPr>
          <p:cNvSpPr>
            <a:spLocks noGrp="1"/>
          </p:cNvSpPr>
          <p:nvPr>
            <p:ph type="dt" sz="half" idx="10"/>
          </p:nvPr>
        </p:nvSpPr>
        <p:spPr/>
        <p:txBody>
          <a:bodyPr/>
          <a:lstStyle/>
          <a:p>
            <a:fld id="{BBE7FA57-C585-244B-8F83-9BDCE76C2BCF}" type="datetimeFigureOut">
              <a:rPr lang="es-ES_tradnl" smtClean="0"/>
              <a:t>13/01/2026</a:t>
            </a:fld>
            <a:endParaRPr lang="es-ES_tradnl" dirty="0"/>
          </a:p>
        </p:txBody>
      </p:sp>
      <p:sp>
        <p:nvSpPr>
          <p:cNvPr id="6" name="Marcador de pie de página 5">
            <a:extLst>
              <a:ext uri="{FF2B5EF4-FFF2-40B4-BE49-F238E27FC236}">
                <a16:creationId xmlns:a16="http://schemas.microsoft.com/office/drawing/2014/main" id="{4FCA8180-3D91-48A0-8877-D4B6C4B2013E}"/>
              </a:ext>
            </a:extLst>
          </p:cNvPr>
          <p:cNvSpPr>
            <a:spLocks noGrp="1"/>
          </p:cNvSpPr>
          <p:nvPr>
            <p:ph type="ftr" sz="quarter" idx="11"/>
          </p:nvPr>
        </p:nvSpPr>
        <p:spPr/>
        <p:txBody>
          <a:bodyPr/>
          <a:lstStyle/>
          <a:p>
            <a:endParaRPr lang="es-ES_tradnl" dirty="0"/>
          </a:p>
        </p:txBody>
      </p:sp>
      <p:sp>
        <p:nvSpPr>
          <p:cNvPr id="7" name="Marcador de número de diapositiva 6">
            <a:extLst>
              <a:ext uri="{FF2B5EF4-FFF2-40B4-BE49-F238E27FC236}">
                <a16:creationId xmlns:a16="http://schemas.microsoft.com/office/drawing/2014/main" id="{74F919EA-71B6-4D46-9C95-23A4A67241F5}"/>
              </a:ext>
            </a:extLst>
          </p:cNvPr>
          <p:cNvSpPr>
            <a:spLocks noGrp="1"/>
          </p:cNvSpPr>
          <p:nvPr>
            <p:ph type="sldNum" sz="quarter" idx="12"/>
          </p:nvPr>
        </p:nvSpPr>
        <p:spPr/>
        <p:txBody>
          <a:bodyPr/>
          <a:lstStyle/>
          <a:p>
            <a:fld id="{43ABF752-F846-4F41-9DA0-B3398F31DD62}" type="slidenum">
              <a:rPr lang="es-ES_tradnl" smtClean="0"/>
              <a:t>‹Nº›</a:t>
            </a:fld>
            <a:endParaRPr lang="es-ES_tradnl" dirty="0"/>
          </a:p>
        </p:txBody>
      </p:sp>
    </p:spTree>
    <p:extLst>
      <p:ext uri="{BB962C8B-B14F-4D97-AF65-F5344CB8AC3E}">
        <p14:creationId xmlns:p14="http://schemas.microsoft.com/office/powerpoint/2010/main" val="5858438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04986DD-612C-437D-A5BE-FB148D61D68A}"/>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B7C7C029-BAF7-4E9C-BBDC-4BCDD20FC58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730A57ED-3D70-4729-B031-855E887BEA7C}"/>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texto 4">
            <a:extLst>
              <a:ext uri="{FF2B5EF4-FFF2-40B4-BE49-F238E27FC236}">
                <a16:creationId xmlns:a16="http://schemas.microsoft.com/office/drawing/2014/main" id="{F5EF0BB5-3A71-41BA-B9E2-9E58524A4D9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8B2D63D4-BBBC-409F-BA5E-F7F287E67005}"/>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Marcador de fecha 6">
            <a:extLst>
              <a:ext uri="{FF2B5EF4-FFF2-40B4-BE49-F238E27FC236}">
                <a16:creationId xmlns:a16="http://schemas.microsoft.com/office/drawing/2014/main" id="{3E77326F-6D4B-44E7-85FE-E38406DF3FA4}"/>
              </a:ext>
            </a:extLst>
          </p:cNvPr>
          <p:cNvSpPr>
            <a:spLocks noGrp="1"/>
          </p:cNvSpPr>
          <p:nvPr>
            <p:ph type="dt" sz="half" idx="10"/>
          </p:nvPr>
        </p:nvSpPr>
        <p:spPr/>
        <p:txBody>
          <a:bodyPr/>
          <a:lstStyle/>
          <a:p>
            <a:fld id="{BBE7FA57-C585-244B-8F83-9BDCE76C2BCF}" type="datetimeFigureOut">
              <a:rPr lang="es-ES_tradnl" smtClean="0"/>
              <a:t>13/01/2026</a:t>
            </a:fld>
            <a:endParaRPr lang="es-ES_tradnl" dirty="0"/>
          </a:p>
        </p:txBody>
      </p:sp>
      <p:sp>
        <p:nvSpPr>
          <p:cNvPr id="8" name="Marcador de pie de página 7">
            <a:extLst>
              <a:ext uri="{FF2B5EF4-FFF2-40B4-BE49-F238E27FC236}">
                <a16:creationId xmlns:a16="http://schemas.microsoft.com/office/drawing/2014/main" id="{44C6FCDF-13EE-4065-885F-F4C7D355E709}"/>
              </a:ext>
            </a:extLst>
          </p:cNvPr>
          <p:cNvSpPr>
            <a:spLocks noGrp="1"/>
          </p:cNvSpPr>
          <p:nvPr>
            <p:ph type="ftr" sz="quarter" idx="11"/>
          </p:nvPr>
        </p:nvSpPr>
        <p:spPr/>
        <p:txBody>
          <a:bodyPr/>
          <a:lstStyle/>
          <a:p>
            <a:endParaRPr lang="es-ES_tradnl" dirty="0"/>
          </a:p>
        </p:txBody>
      </p:sp>
      <p:sp>
        <p:nvSpPr>
          <p:cNvPr id="9" name="Marcador de número de diapositiva 8">
            <a:extLst>
              <a:ext uri="{FF2B5EF4-FFF2-40B4-BE49-F238E27FC236}">
                <a16:creationId xmlns:a16="http://schemas.microsoft.com/office/drawing/2014/main" id="{F7A5E276-6D88-4549-9010-65632B75E791}"/>
              </a:ext>
            </a:extLst>
          </p:cNvPr>
          <p:cNvSpPr>
            <a:spLocks noGrp="1"/>
          </p:cNvSpPr>
          <p:nvPr>
            <p:ph type="sldNum" sz="quarter" idx="12"/>
          </p:nvPr>
        </p:nvSpPr>
        <p:spPr/>
        <p:txBody>
          <a:bodyPr/>
          <a:lstStyle/>
          <a:p>
            <a:fld id="{43ABF752-F846-4F41-9DA0-B3398F31DD62}" type="slidenum">
              <a:rPr lang="es-ES_tradnl" smtClean="0"/>
              <a:t>‹Nº›</a:t>
            </a:fld>
            <a:endParaRPr lang="es-ES_tradnl" dirty="0"/>
          </a:p>
        </p:txBody>
      </p:sp>
    </p:spTree>
    <p:extLst>
      <p:ext uri="{BB962C8B-B14F-4D97-AF65-F5344CB8AC3E}">
        <p14:creationId xmlns:p14="http://schemas.microsoft.com/office/powerpoint/2010/main" val="30325937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507B0E6-567A-40C1-A282-14C77CBDF5E5}"/>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fecha 2">
            <a:extLst>
              <a:ext uri="{FF2B5EF4-FFF2-40B4-BE49-F238E27FC236}">
                <a16:creationId xmlns:a16="http://schemas.microsoft.com/office/drawing/2014/main" id="{FD18B9FD-B281-41A9-A342-294664CF8409}"/>
              </a:ext>
            </a:extLst>
          </p:cNvPr>
          <p:cNvSpPr>
            <a:spLocks noGrp="1"/>
          </p:cNvSpPr>
          <p:nvPr>
            <p:ph type="dt" sz="half" idx="10"/>
          </p:nvPr>
        </p:nvSpPr>
        <p:spPr/>
        <p:txBody>
          <a:bodyPr/>
          <a:lstStyle/>
          <a:p>
            <a:fld id="{BBE7FA57-C585-244B-8F83-9BDCE76C2BCF}" type="datetimeFigureOut">
              <a:rPr lang="es-ES_tradnl" smtClean="0"/>
              <a:t>13/01/2026</a:t>
            </a:fld>
            <a:endParaRPr lang="es-ES_tradnl" dirty="0"/>
          </a:p>
        </p:txBody>
      </p:sp>
      <p:sp>
        <p:nvSpPr>
          <p:cNvPr id="4" name="Marcador de pie de página 3">
            <a:extLst>
              <a:ext uri="{FF2B5EF4-FFF2-40B4-BE49-F238E27FC236}">
                <a16:creationId xmlns:a16="http://schemas.microsoft.com/office/drawing/2014/main" id="{05FDDF7A-F548-46D9-8DE1-E4C58F332E56}"/>
              </a:ext>
            </a:extLst>
          </p:cNvPr>
          <p:cNvSpPr>
            <a:spLocks noGrp="1"/>
          </p:cNvSpPr>
          <p:nvPr>
            <p:ph type="ftr" sz="quarter" idx="11"/>
          </p:nvPr>
        </p:nvSpPr>
        <p:spPr/>
        <p:txBody>
          <a:bodyPr/>
          <a:lstStyle/>
          <a:p>
            <a:endParaRPr lang="es-ES_tradnl" dirty="0"/>
          </a:p>
        </p:txBody>
      </p:sp>
      <p:sp>
        <p:nvSpPr>
          <p:cNvPr id="5" name="Marcador de número de diapositiva 4">
            <a:extLst>
              <a:ext uri="{FF2B5EF4-FFF2-40B4-BE49-F238E27FC236}">
                <a16:creationId xmlns:a16="http://schemas.microsoft.com/office/drawing/2014/main" id="{CEBA953A-089A-4029-AB7B-82BF520A4543}"/>
              </a:ext>
            </a:extLst>
          </p:cNvPr>
          <p:cNvSpPr>
            <a:spLocks noGrp="1"/>
          </p:cNvSpPr>
          <p:nvPr>
            <p:ph type="sldNum" sz="quarter" idx="12"/>
          </p:nvPr>
        </p:nvSpPr>
        <p:spPr/>
        <p:txBody>
          <a:bodyPr/>
          <a:lstStyle/>
          <a:p>
            <a:fld id="{43ABF752-F846-4F41-9DA0-B3398F31DD62}" type="slidenum">
              <a:rPr lang="es-ES_tradnl" smtClean="0"/>
              <a:t>‹Nº›</a:t>
            </a:fld>
            <a:endParaRPr lang="es-ES_tradnl" dirty="0"/>
          </a:p>
        </p:txBody>
      </p:sp>
    </p:spTree>
    <p:extLst>
      <p:ext uri="{BB962C8B-B14F-4D97-AF65-F5344CB8AC3E}">
        <p14:creationId xmlns:p14="http://schemas.microsoft.com/office/powerpoint/2010/main" val="148791284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FFB0B385-8286-42AB-980F-4100C9956150}"/>
              </a:ext>
            </a:extLst>
          </p:cNvPr>
          <p:cNvSpPr>
            <a:spLocks noGrp="1"/>
          </p:cNvSpPr>
          <p:nvPr>
            <p:ph type="dt" sz="half" idx="10"/>
          </p:nvPr>
        </p:nvSpPr>
        <p:spPr/>
        <p:txBody>
          <a:bodyPr/>
          <a:lstStyle/>
          <a:p>
            <a:fld id="{BBE7FA57-C585-244B-8F83-9BDCE76C2BCF}" type="datetimeFigureOut">
              <a:rPr lang="es-ES_tradnl" smtClean="0"/>
              <a:t>13/01/2026</a:t>
            </a:fld>
            <a:endParaRPr lang="es-ES_tradnl" dirty="0"/>
          </a:p>
        </p:txBody>
      </p:sp>
      <p:sp>
        <p:nvSpPr>
          <p:cNvPr id="3" name="Marcador de pie de página 2">
            <a:extLst>
              <a:ext uri="{FF2B5EF4-FFF2-40B4-BE49-F238E27FC236}">
                <a16:creationId xmlns:a16="http://schemas.microsoft.com/office/drawing/2014/main" id="{6F08A0BF-AFD7-4D6A-ABA8-CFFF48737B9B}"/>
              </a:ext>
            </a:extLst>
          </p:cNvPr>
          <p:cNvSpPr>
            <a:spLocks noGrp="1"/>
          </p:cNvSpPr>
          <p:nvPr>
            <p:ph type="ftr" sz="quarter" idx="11"/>
          </p:nvPr>
        </p:nvSpPr>
        <p:spPr/>
        <p:txBody>
          <a:bodyPr/>
          <a:lstStyle/>
          <a:p>
            <a:endParaRPr lang="es-ES_tradnl" dirty="0"/>
          </a:p>
        </p:txBody>
      </p:sp>
      <p:sp>
        <p:nvSpPr>
          <p:cNvPr id="4" name="Marcador de número de diapositiva 3">
            <a:extLst>
              <a:ext uri="{FF2B5EF4-FFF2-40B4-BE49-F238E27FC236}">
                <a16:creationId xmlns:a16="http://schemas.microsoft.com/office/drawing/2014/main" id="{53255845-8B86-4CE1-BA7F-39DDDD05AEA5}"/>
              </a:ext>
            </a:extLst>
          </p:cNvPr>
          <p:cNvSpPr>
            <a:spLocks noGrp="1"/>
          </p:cNvSpPr>
          <p:nvPr>
            <p:ph type="sldNum" sz="quarter" idx="12"/>
          </p:nvPr>
        </p:nvSpPr>
        <p:spPr/>
        <p:txBody>
          <a:bodyPr/>
          <a:lstStyle/>
          <a:p>
            <a:fld id="{43ABF752-F846-4F41-9DA0-B3398F31DD62}" type="slidenum">
              <a:rPr lang="es-ES_tradnl" smtClean="0"/>
              <a:t>‹Nº›</a:t>
            </a:fld>
            <a:endParaRPr lang="es-ES_tradnl" dirty="0"/>
          </a:p>
        </p:txBody>
      </p:sp>
    </p:spTree>
    <p:extLst>
      <p:ext uri="{BB962C8B-B14F-4D97-AF65-F5344CB8AC3E}">
        <p14:creationId xmlns:p14="http://schemas.microsoft.com/office/powerpoint/2010/main" val="42013263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DA58074-FBBE-4DBB-A1AE-B5A0AC812A24}"/>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F3C12FAD-60AF-47F3-AA92-460A782CEF3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texto 3">
            <a:extLst>
              <a:ext uri="{FF2B5EF4-FFF2-40B4-BE49-F238E27FC236}">
                <a16:creationId xmlns:a16="http://schemas.microsoft.com/office/drawing/2014/main" id="{A27613C4-DBFA-4CC6-8D41-CCA9147914A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F9D9B17D-9A41-4B4B-A24D-F8BF97D9DBF3}"/>
              </a:ext>
            </a:extLst>
          </p:cNvPr>
          <p:cNvSpPr>
            <a:spLocks noGrp="1"/>
          </p:cNvSpPr>
          <p:nvPr>
            <p:ph type="dt" sz="half" idx="10"/>
          </p:nvPr>
        </p:nvSpPr>
        <p:spPr/>
        <p:txBody>
          <a:bodyPr/>
          <a:lstStyle/>
          <a:p>
            <a:fld id="{BBE7FA57-C585-244B-8F83-9BDCE76C2BCF}" type="datetimeFigureOut">
              <a:rPr lang="es-ES_tradnl" smtClean="0"/>
              <a:t>13/01/2026</a:t>
            </a:fld>
            <a:endParaRPr lang="es-ES_tradnl" dirty="0"/>
          </a:p>
        </p:txBody>
      </p:sp>
      <p:sp>
        <p:nvSpPr>
          <p:cNvPr id="6" name="Marcador de pie de página 5">
            <a:extLst>
              <a:ext uri="{FF2B5EF4-FFF2-40B4-BE49-F238E27FC236}">
                <a16:creationId xmlns:a16="http://schemas.microsoft.com/office/drawing/2014/main" id="{FC588660-BBE5-44F8-9B39-69D18EBD3129}"/>
              </a:ext>
            </a:extLst>
          </p:cNvPr>
          <p:cNvSpPr>
            <a:spLocks noGrp="1"/>
          </p:cNvSpPr>
          <p:nvPr>
            <p:ph type="ftr" sz="quarter" idx="11"/>
          </p:nvPr>
        </p:nvSpPr>
        <p:spPr/>
        <p:txBody>
          <a:bodyPr/>
          <a:lstStyle/>
          <a:p>
            <a:endParaRPr lang="es-ES_tradnl" dirty="0"/>
          </a:p>
        </p:txBody>
      </p:sp>
      <p:sp>
        <p:nvSpPr>
          <p:cNvPr id="7" name="Marcador de número de diapositiva 6">
            <a:extLst>
              <a:ext uri="{FF2B5EF4-FFF2-40B4-BE49-F238E27FC236}">
                <a16:creationId xmlns:a16="http://schemas.microsoft.com/office/drawing/2014/main" id="{B04ED3EC-5AF4-452C-87AC-CF79B09F2F3B}"/>
              </a:ext>
            </a:extLst>
          </p:cNvPr>
          <p:cNvSpPr>
            <a:spLocks noGrp="1"/>
          </p:cNvSpPr>
          <p:nvPr>
            <p:ph type="sldNum" sz="quarter" idx="12"/>
          </p:nvPr>
        </p:nvSpPr>
        <p:spPr/>
        <p:txBody>
          <a:bodyPr/>
          <a:lstStyle/>
          <a:p>
            <a:fld id="{43ABF752-F846-4F41-9DA0-B3398F31DD62}" type="slidenum">
              <a:rPr lang="es-ES_tradnl" smtClean="0"/>
              <a:t>‹Nº›</a:t>
            </a:fld>
            <a:endParaRPr lang="es-ES_tradnl" dirty="0"/>
          </a:p>
        </p:txBody>
      </p:sp>
    </p:spTree>
    <p:extLst>
      <p:ext uri="{BB962C8B-B14F-4D97-AF65-F5344CB8AC3E}">
        <p14:creationId xmlns:p14="http://schemas.microsoft.com/office/powerpoint/2010/main" val="40994968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8D6BD75-DE14-4B83-817A-97EE78F07263}"/>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posición de imagen 2">
            <a:extLst>
              <a:ext uri="{FF2B5EF4-FFF2-40B4-BE49-F238E27FC236}">
                <a16:creationId xmlns:a16="http://schemas.microsoft.com/office/drawing/2014/main" id="{89382F07-67D2-413A-8CFD-744F8310D6D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dirty="0"/>
          </a:p>
        </p:txBody>
      </p:sp>
      <p:sp>
        <p:nvSpPr>
          <p:cNvPr id="4" name="Marcador de texto 3">
            <a:extLst>
              <a:ext uri="{FF2B5EF4-FFF2-40B4-BE49-F238E27FC236}">
                <a16:creationId xmlns:a16="http://schemas.microsoft.com/office/drawing/2014/main" id="{54E27A4C-3169-4304-9FB7-8E59A905127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5BDDA7D8-7D60-4EDB-ACE4-F723FAAF1E94}"/>
              </a:ext>
            </a:extLst>
          </p:cNvPr>
          <p:cNvSpPr>
            <a:spLocks noGrp="1"/>
          </p:cNvSpPr>
          <p:nvPr>
            <p:ph type="dt" sz="half" idx="10"/>
          </p:nvPr>
        </p:nvSpPr>
        <p:spPr/>
        <p:txBody>
          <a:bodyPr/>
          <a:lstStyle/>
          <a:p>
            <a:fld id="{BBE7FA57-C585-244B-8F83-9BDCE76C2BCF}" type="datetimeFigureOut">
              <a:rPr lang="es-ES_tradnl" smtClean="0"/>
              <a:t>13/01/2026</a:t>
            </a:fld>
            <a:endParaRPr lang="es-ES_tradnl" dirty="0"/>
          </a:p>
        </p:txBody>
      </p:sp>
      <p:sp>
        <p:nvSpPr>
          <p:cNvPr id="6" name="Marcador de pie de página 5">
            <a:extLst>
              <a:ext uri="{FF2B5EF4-FFF2-40B4-BE49-F238E27FC236}">
                <a16:creationId xmlns:a16="http://schemas.microsoft.com/office/drawing/2014/main" id="{1F260AF0-4255-46B6-B5BD-F86D9413D818}"/>
              </a:ext>
            </a:extLst>
          </p:cNvPr>
          <p:cNvSpPr>
            <a:spLocks noGrp="1"/>
          </p:cNvSpPr>
          <p:nvPr>
            <p:ph type="ftr" sz="quarter" idx="11"/>
          </p:nvPr>
        </p:nvSpPr>
        <p:spPr/>
        <p:txBody>
          <a:bodyPr/>
          <a:lstStyle/>
          <a:p>
            <a:endParaRPr lang="es-ES_tradnl" dirty="0"/>
          </a:p>
        </p:txBody>
      </p:sp>
      <p:sp>
        <p:nvSpPr>
          <p:cNvPr id="7" name="Marcador de número de diapositiva 6">
            <a:extLst>
              <a:ext uri="{FF2B5EF4-FFF2-40B4-BE49-F238E27FC236}">
                <a16:creationId xmlns:a16="http://schemas.microsoft.com/office/drawing/2014/main" id="{0ECDFD74-D86A-4DD6-9198-61E999428970}"/>
              </a:ext>
            </a:extLst>
          </p:cNvPr>
          <p:cNvSpPr>
            <a:spLocks noGrp="1"/>
          </p:cNvSpPr>
          <p:nvPr>
            <p:ph type="sldNum" sz="quarter" idx="12"/>
          </p:nvPr>
        </p:nvSpPr>
        <p:spPr/>
        <p:txBody>
          <a:bodyPr/>
          <a:lstStyle/>
          <a:p>
            <a:fld id="{43ABF752-F846-4F41-9DA0-B3398F31DD62}" type="slidenum">
              <a:rPr lang="es-ES_tradnl" smtClean="0"/>
              <a:t>‹Nº›</a:t>
            </a:fld>
            <a:endParaRPr lang="es-ES_tradnl" dirty="0"/>
          </a:p>
        </p:txBody>
      </p:sp>
    </p:spTree>
    <p:extLst>
      <p:ext uri="{BB962C8B-B14F-4D97-AF65-F5344CB8AC3E}">
        <p14:creationId xmlns:p14="http://schemas.microsoft.com/office/powerpoint/2010/main" val="5300229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182D569E-4EF3-4E45-B5D5-FC507DEC060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1E4EBC6D-7D10-4361-BC91-99619EBB6B2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86819ABD-96BD-401E-9C5A-4B265363652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E7FA57-C585-244B-8F83-9BDCE76C2BCF}" type="datetimeFigureOut">
              <a:rPr lang="es-ES_tradnl" smtClean="0"/>
              <a:t>13/01/2026</a:t>
            </a:fld>
            <a:endParaRPr lang="es-ES_tradnl" dirty="0"/>
          </a:p>
        </p:txBody>
      </p:sp>
      <p:sp>
        <p:nvSpPr>
          <p:cNvPr id="5" name="Marcador de pie de página 4">
            <a:extLst>
              <a:ext uri="{FF2B5EF4-FFF2-40B4-BE49-F238E27FC236}">
                <a16:creationId xmlns:a16="http://schemas.microsoft.com/office/drawing/2014/main" id="{1176B34E-AE7E-4156-B18F-711948C6713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_tradnl" dirty="0"/>
          </a:p>
        </p:txBody>
      </p:sp>
      <p:sp>
        <p:nvSpPr>
          <p:cNvPr id="6" name="Marcador de número de diapositiva 5">
            <a:extLst>
              <a:ext uri="{FF2B5EF4-FFF2-40B4-BE49-F238E27FC236}">
                <a16:creationId xmlns:a16="http://schemas.microsoft.com/office/drawing/2014/main" id="{EC8B0381-B7AD-424C-870F-B24C02EDEFA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ABF752-F846-4F41-9DA0-B3398F31DD62}" type="slidenum">
              <a:rPr lang="es-ES_tradnl" smtClean="0"/>
              <a:t>‹Nº›</a:t>
            </a:fld>
            <a:endParaRPr lang="es-ES_tradnl" dirty="0"/>
          </a:p>
        </p:txBody>
      </p:sp>
    </p:spTree>
    <p:extLst>
      <p:ext uri="{BB962C8B-B14F-4D97-AF65-F5344CB8AC3E}">
        <p14:creationId xmlns:p14="http://schemas.microsoft.com/office/powerpoint/2010/main" val="51416668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emf"/><Relationship Id="rId5" Type="http://schemas.openxmlformats.org/officeDocument/2006/relationships/image" Target="../media/image4.jpg"/><Relationship Id="rId4"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chart" Target="../charts/chart4.xml"/></Relationships>
</file>

<file path=ppt/slides/_rels/slide5.xml.rels><?xml version="1.0" encoding="UTF-8" standalone="yes"?>
<Relationships xmlns="http://schemas.openxmlformats.org/package/2006/relationships"><Relationship Id="rId8" Type="http://schemas.openxmlformats.org/officeDocument/2006/relationships/image" Target="../media/image12.jpg"/><Relationship Id="rId3" Type="http://schemas.openxmlformats.org/officeDocument/2006/relationships/image" Target="../media/image7.jpg"/><Relationship Id="rId7" Type="http://schemas.openxmlformats.org/officeDocument/2006/relationships/image" Target="../media/image11.jpg"/><Relationship Id="rId12" Type="http://schemas.openxmlformats.org/officeDocument/2006/relationships/image" Target="../media/image16.jp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10.jpg"/><Relationship Id="rId11" Type="http://schemas.openxmlformats.org/officeDocument/2006/relationships/image" Target="../media/image15.jpg"/><Relationship Id="rId5" Type="http://schemas.openxmlformats.org/officeDocument/2006/relationships/image" Target="../media/image9.jpg"/><Relationship Id="rId10" Type="http://schemas.openxmlformats.org/officeDocument/2006/relationships/image" Target="../media/image14.jpg"/><Relationship Id="rId4" Type="http://schemas.openxmlformats.org/officeDocument/2006/relationships/image" Target="../media/image8.jpg"/><Relationship Id="rId9" Type="http://schemas.openxmlformats.org/officeDocument/2006/relationships/image" Target="../media/image13.jpg"/></Relationships>
</file>

<file path=ppt/slides/_rels/slide6.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22.jpg"/><Relationship Id="rId3" Type="http://schemas.openxmlformats.org/officeDocument/2006/relationships/image" Target="../media/image17.jpg"/><Relationship Id="rId7" Type="http://schemas.openxmlformats.org/officeDocument/2006/relationships/image" Target="../media/image21.jpg"/><Relationship Id="rId2" Type="http://schemas.openxmlformats.org/officeDocument/2006/relationships/image" Target="../media/image6.png"/><Relationship Id="rId1" Type="http://schemas.openxmlformats.org/officeDocument/2006/relationships/slideLayout" Target="../slideLayouts/slideLayout7.xml"/><Relationship Id="rId6" Type="http://schemas.openxmlformats.org/officeDocument/2006/relationships/image" Target="../media/image20.jpg"/><Relationship Id="rId5" Type="http://schemas.openxmlformats.org/officeDocument/2006/relationships/image" Target="../media/image19.jpg"/><Relationship Id="rId10" Type="http://schemas.openxmlformats.org/officeDocument/2006/relationships/image" Target="../media/image24.jpg"/><Relationship Id="rId4" Type="http://schemas.openxmlformats.org/officeDocument/2006/relationships/image" Target="../media/image18.jpg"/><Relationship Id="rId9" Type="http://schemas.openxmlformats.org/officeDocument/2006/relationships/image" Target="../media/image23.jp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 name="CuadroTexto 32">
            <a:extLst>
              <a:ext uri="{FF2B5EF4-FFF2-40B4-BE49-F238E27FC236}">
                <a16:creationId xmlns:a16="http://schemas.microsoft.com/office/drawing/2014/main" id="{98FA050F-DA14-5D47-860C-2B06FB8C55EA}"/>
              </a:ext>
            </a:extLst>
          </p:cNvPr>
          <p:cNvSpPr txBox="1"/>
          <p:nvPr/>
        </p:nvSpPr>
        <p:spPr>
          <a:xfrm>
            <a:off x="2966152" y="2893035"/>
            <a:ext cx="9032988" cy="738664"/>
          </a:xfrm>
          <a:prstGeom prst="rect">
            <a:avLst/>
          </a:prstGeom>
          <a:noFill/>
        </p:spPr>
        <p:txBody>
          <a:bodyPr wrap="square" rtlCol="0">
            <a:spAutoFit/>
          </a:bodyPr>
          <a:lstStyle/>
          <a:p>
            <a:pPr algn="ctr"/>
            <a:r>
              <a:rPr lang="es-MX" sz="2200" dirty="0">
                <a:latin typeface="Arial Black" panose="020B0604020202020204" pitchFamily="34" charset="0"/>
                <a:cs typeface="Arial Black" panose="020B0604020202020204" pitchFamily="34" charset="0"/>
              </a:rPr>
              <a:t>SUBCOMITÉ SECTORIAL DEL EJE 3 TODOS POR LA PAZ</a:t>
            </a:r>
          </a:p>
          <a:p>
            <a:pPr algn="ctr"/>
            <a:r>
              <a:rPr lang="es-MX" sz="2000" b="1" dirty="0">
                <a:latin typeface="Arial Black" panose="020B0604020202020204" pitchFamily="34" charset="0"/>
                <a:cs typeface="Arial Black" panose="020B0604020202020204" pitchFamily="34" charset="0"/>
              </a:rPr>
              <a:t>	CUARTA SESIÓN ORDINARIA 2025</a:t>
            </a:r>
          </a:p>
        </p:txBody>
      </p:sp>
      <p:pic>
        <p:nvPicPr>
          <p:cNvPr id="35" name="Imagen 34">
            <a:extLst>
              <a:ext uri="{FF2B5EF4-FFF2-40B4-BE49-F238E27FC236}">
                <a16:creationId xmlns:a16="http://schemas.microsoft.com/office/drawing/2014/main" id="{D16FDEF1-01AF-904D-BC09-6352911267F2}"/>
              </a:ext>
            </a:extLst>
          </p:cNvPr>
          <p:cNvPicPr>
            <a:picLocks noChangeAspect="1"/>
          </p:cNvPicPr>
          <p:nvPr/>
        </p:nvPicPr>
        <p:blipFill>
          <a:blip r:embed="rId2"/>
          <a:stretch>
            <a:fillRect/>
          </a:stretch>
        </p:blipFill>
        <p:spPr>
          <a:xfrm>
            <a:off x="245109" y="463493"/>
            <a:ext cx="11823700" cy="101600"/>
          </a:xfrm>
          <a:prstGeom prst="rect">
            <a:avLst/>
          </a:prstGeom>
        </p:spPr>
      </p:pic>
      <p:sp>
        <p:nvSpPr>
          <p:cNvPr id="36" name="CuadroTexto 35">
            <a:extLst>
              <a:ext uri="{FF2B5EF4-FFF2-40B4-BE49-F238E27FC236}">
                <a16:creationId xmlns:a16="http://schemas.microsoft.com/office/drawing/2014/main" id="{6D1D4BCC-2746-A64A-8759-D332562A7905}"/>
              </a:ext>
            </a:extLst>
          </p:cNvPr>
          <p:cNvSpPr txBox="1"/>
          <p:nvPr/>
        </p:nvSpPr>
        <p:spPr>
          <a:xfrm>
            <a:off x="2209800" y="4387202"/>
            <a:ext cx="9703526" cy="1169551"/>
          </a:xfrm>
          <a:prstGeom prst="rect">
            <a:avLst/>
          </a:prstGeom>
          <a:noFill/>
        </p:spPr>
        <p:txBody>
          <a:bodyPr wrap="square" rtlCol="0">
            <a:spAutoFit/>
          </a:bodyPr>
          <a:lstStyle/>
          <a:p>
            <a:pPr algn="ctr"/>
            <a:r>
              <a:rPr lang="es-MX" sz="2800" b="1" dirty="0"/>
              <a:t>PROGRAMA DE PREVENCIÓN Y ATENCIÓN DE LAS ADICCIONES</a:t>
            </a:r>
          </a:p>
          <a:p>
            <a:pPr algn="ctr"/>
            <a:r>
              <a:rPr lang="es-MX" sz="2200" b="1" dirty="0"/>
              <a:t>INFORME</a:t>
            </a:r>
            <a:r>
              <a:rPr lang="es-MX" sz="2200" dirty="0"/>
              <a:t> </a:t>
            </a:r>
            <a:r>
              <a:rPr lang="es-MX" sz="2200" b="1" dirty="0"/>
              <a:t>DE AVANCE EN CUMPLIMIENTO DE METAS</a:t>
            </a:r>
          </a:p>
          <a:p>
            <a:pPr algn="ctr"/>
            <a:r>
              <a:rPr lang="es-MX" sz="2000" b="1" dirty="0"/>
              <a:t>UNIDAD RESPONSABLE: INSTITUTO MUNICIPAL CONTRA LAS ADICCIONES</a:t>
            </a:r>
          </a:p>
        </p:txBody>
      </p:sp>
      <p:sp>
        <p:nvSpPr>
          <p:cNvPr id="37" name="CuadroTexto 36">
            <a:extLst>
              <a:ext uri="{FF2B5EF4-FFF2-40B4-BE49-F238E27FC236}">
                <a16:creationId xmlns:a16="http://schemas.microsoft.com/office/drawing/2014/main" id="{CC8BD34C-42EC-6345-9E2C-A04D5779E038}"/>
              </a:ext>
            </a:extLst>
          </p:cNvPr>
          <p:cNvSpPr txBox="1"/>
          <p:nvPr/>
        </p:nvSpPr>
        <p:spPr>
          <a:xfrm>
            <a:off x="993643" y="5939791"/>
            <a:ext cx="1354217" cy="369332"/>
          </a:xfrm>
          <a:prstGeom prst="rect">
            <a:avLst/>
          </a:prstGeom>
          <a:noFill/>
        </p:spPr>
        <p:txBody>
          <a:bodyPr wrap="none" rtlCol="0">
            <a:spAutoFit/>
          </a:bodyPr>
          <a:lstStyle/>
          <a:p>
            <a:r>
              <a:rPr lang="es-ES" dirty="0"/>
              <a:t>ENERO 2026</a:t>
            </a:r>
            <a:endParaRPr lang="es-MX" dirty="0"/>
          </a:p>
        </p:txBody>
      </p:sp>
      <p:sp>
        <p:nvSpPr>
          <p:cNvPr id="38" name="CuadroTexto 37">
            <a:extLst>
              <a:ext uri="{FF2B5EF4-FFF2-40B4-BE49-F238E27FC236}">
                <a16:creationId xmlns:a16="http://schemas.microsoft.com/office/drawing/2014/main" id="{B45AFDFF-1686-7540-83FE-C2B0E37717C2}"/>
              </a:ext>
            </a:extLst>
          </p:cNvPr>
          <p:cNvSpPr txBox="1"/>
          <p:nvPr/>
        </p:nvSpPr>
        <p:spPr>
          <a:xfrm>
            <a:off x="532492" y="5648462"/>
            <a:ext cx="2276521" cy="369332"/>
          </a:xfrm>
          <a:prstGeom prst="rect">
            <a:avLst/>
          </a:prstGeom>
          <a:noFill/>
        </p:spPr>
        <p:txBody>
          <a:bodyPr wrap="none" rtlCol="0">
            <a:spAutoFit/>
          </a:bodyPr>
          <a:lstStyle/>
          <a:p>
            <a:r>
              <a:rPr lang="es-MX" dirty="0"/>
              <a:t>Cancún, Quintana Roo</a:t>
            </a:r>
          </a:p>
        </p:txBody>
      </p:sp>
      <p:pic>
        <p:nvPicPr>
          <p:cNvPr id="2" name="Imagen 1">
            <a:extLst>
              <a:ext uri="{FF2B5EF4-FFF2-40B4-BE49-F238E27FC236}">
                <a16:creationId xmlns:a16="http://schemas.microsoft.com/office/drawing/2014/main" id="{700CAF4C-4B45-7815-3409-A97B5CF45E6B}"/>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430" t="26818" r="9579" b="25293"/>
          <a:stretch/>
        </p:blipFill>
        <p:spPr>
          <a:xfrm>
            <a:off x="3344330" y="732553"/>
            <a:ext cx="2590803" cy="989899"/>
          </a:xfrm>
          <a:prstGeom prst="rect">
            <a:avLst/>
          </a:prstGeom>
        </p:spPr>
      </p:pic>
      <p:grpSp>
        <p:nvGrpSpPr>
          <p:cNvPr id="7" name="Grupo 6">
            <a:extLst>
              <a:ext uri="{FF2B5EF4-FFF2-40B4-BE49-F238E27FC236}">
                <a16:creationId xmlns:a16="http://schemas.microsoft.com/office/drawing/2014/main" id="{367A3E09-5C0D-4AFB-B081-397B7B8EB43F}"/>
              </a:ext>
            </a:extLst>
          </p:cNvPr>
          <p:cNvGrpSpPr/>
          <p:nvPr/>
        </p:nvGrpSpPr>
        <p:grpSpPr>
          <a:xfrm>
            <a:off x="6815667" y="650970"/>
            <a:ext cx="5097659" cy="1281228"/>
            <a:chOff x="6536563" y="699656"/>
            <a:chExt cx="5462577" cy="1404322"/>
          </a:xfrm>
        </p:grpSpPr>
        <p:pic>
          <p:nvPicPr>
            <p:cNvPr id="4" name="Imagen 3">
              <a:extLst>
                <a:ext uri="{FF2B5EF4-FFF2-40B4-BE49-F238E27FC236}">
                  <a16:creationId xmlns:a16="http://schemas.microsoft.com/office/drawing/2014/main" id="{69D7EBAE-1498-836C-C091-FFA3BCBC237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t="33344" b="30331"/>
            <a:stretch>
              <a:fillRect/>
            </a:stretch>
          </p:blipFill>
          <p:spPr>
            <a:xfrm>
              <a:off x="8151223" y="1117037"/>
              <a:ext cx="3847917" cy="558999"/>
            </a:xfrm>
            <a:prstGeom prst="rect">
              <a:avLst/>
            </a:prstGeom>
          </p:spPr>
        </p:pic>
        <p:pic>
          <p:nvPicPr>
            <p:cNvPr id="5" name="Imagen 4">
              <a:extLst>
                <a:ext uri="{FF2B5EF4-FFF2-40B4-BE49-F238E27FC236}">
                  <a16:creationId xmlns:a16="http://schemas.microsoft.com/office/drawing/2014/main" id="{02D97BF7-4CA2-410D-AA17-516887398811}"/>
                </a:ext>
              </a:extLst>
            </p:cNvPr>
            <p:cNvPicPr>
              <a:picLocks noChangeAspect="1"/>
            </p:cNvPicPr>
            <p:nvPr/>
          </p:nvPicPr>
          <p:blipFill>
            <a:blip r:embed="rId5"/>
            <a:srcRect t="1828"/>
            <a:stretch>
              <a:fillRect/>
            </a:stretch>
          </p:blipFill>
          <p:spPr>
            <a:xfrm>
              <a:off x="6536563" y="699656"/>
              <a:ext cx="1457521" cy="1404322"/>
            </a:xfrm>
            <a:prstGeom prst="rect">
              <a:avLst/>
            </a:prstGeom>
          </p:spPr>
        </p:pic>
      </p:grpSp>
      <p:pic>
        <p:nvPicPr>
          <p:cNvPr id="8" name="Imagen 7">
            <a:extLst>
              <a:ext uri="{FF2B5EF4-FFF2-40B4-BE49-F238E27FC236}">
                <a16:creationId xmlns:a16="http://schemas.microsoft.com/office/drawing/2014/main" id="{3A19659B-8019-5C7E-C3CF-8DD80CD0C5F2}"/>
              </a:ext>
            </a:extLst>
          </p:cNvPr>
          <p:cNvPicPr>
            <a:picLocks noChangeAspect="1"/>
          </p:cNvPicPr>
          <p:nvPr/>
        </p:nvPicPr>
        <p:blipFill>
          <a:blip r:embed="rId6"/>
          <a:stretch>
            <a:fillRect/>
          </a:stretch>
        </p:blipFill>
        <p:spPr>
          <a:xfrm>
            <a:off x="376492" y="612352"/>
            <a:ext cx="1903080" cy="2660459"/>
          </a:xfrm>
          <a:prstGeom prst="rect">
            <a:avLst/>
          </a:prstGeom>
        </p:spPr>
      </p:pic>
    </p:spTree>
    <p:extLst>
      <p:ext uri="{BB962C8B-B14F-4D97-AF65-F5344CB8AC3E}">
        <p14:creationId xmlns:p14="http://schemas.microsoft.com/office/powerpoint/2010/main" val="41815189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E9188C30-821C-8ED7-8D5E-71FE5D575173}"/>
              </a:ext>
            </a:extLst>
          </p:cNvPr>
          <p:cNvSpPr txBox="1"/>
          <p:nvPr/>
        </p:nvSpPr>
        <p:spPr>
          <a:xfrm>
            <a:off x="3048000" y="99634"/>
            <a:ext cx="6096000" cy="590931"/>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Calibri" panose="020F0502020204030204"/>
                <a:ea typeface="+mn-ea"/>
                <a:cs typeface="+mn-cs"/>
              </a:rPr>
              <a:t>¿QUÉ HACE EL PROGRAMA DE PREVENCIÓN Y ATENCIÓN DE LAS ADICCIONES? </a:t>
            </a:r>
            <a:r>
              <a:rPr kumimoji="0" lang="es-ES" sz="1800" b="1" i="0" u="none" strike="noStrike" kern="1200" cap="none" spc="0" normalizeH="0" baseline="0" noProof="0" dirty="0">
                <a:ln>
                  <a:noFill/>
                </a:ln>
                <a:solidFill>
                  <a:srgbClr val="00B0F0"/>
                </a:solidFill>
                <a:effectLst/>
                <a:uLnTx/>
                <a:uFillTx/>
                <a:latin typeface="Calibri" panose="020F0502020204030204"/>
                <a:ea typeface="+mn-ea"/>
                <a:cs typeface="+mn-cs"/>
              </a:rPr>
              <a:t>NIVEL PROPÓSITO</a:t>
            </a:r>
            <a:r>
              <a:rPr lang="es-ES" b="1" dirty="0">
                <a:solidFill>
                  <a:prstClr val="black"/>
                </a:solidFill>
                <a:latin typeface="Calibri" panose="020F0502020204030204"/>
              </a:rPr>
              <a:t>.</a:t>
            </a:r>
            <a:r>
              <a:rPr kumimoji="0" lang="es-ES" sz="1800" b="1"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
        <p:nvSpPr>
          <p:cNvPr id="5" name="CuadroTexto 4">
            <a:extLst>
              <a:ext uri="{FF2B5EF4-FFF2-40B4-BE49-F238E27FC236}">
                <a16:creationId xmlns:a16="http://schemas.microsoft.com/office/drawing/2014/main" id="{CE5B76DA-97E2-86A8-0EC1-6997E22A0DCC}"/>
              </a:ext>
            </a:extLst>
          </p:cNvPr>
          <p:cNvSpPr txBox="1"/>
          <p:nvPr/>
        </p:nvSpPr>
        <p:spPr>
          <a:xfrm>
            <a:off x="277792" y="660475"/>
            <a:ext cx="11678856" cy="480131"/>
          </a:xfrm>
          <a:prstGeom prst="rect">
            <a:avLst/>
          </a:prstGeom>
          <a:noFill/>
        </p:spPr>
        <p:txBody>
          <a:bodyPr wrap="square">
            <a:spAutoFit/>
          </a:bodyPr>
          <a:lstStyle/>
          <a:p>
            <a:pPr algn="just">
              <a:lnSpc>
                <a:spcPct val="90000"/>
              </a:lnSpc>
              <a:spcAft>
                <a:spcPts val="600"/>
              </a:spcAft>
            </a:pPr>
            <a:r>
              <a:rPr lang="es-ES_tradnl" sz="1400" b="1" dirty="0"/>
              <a:t>EL OBJETIVO DEL PROGRAMA, ES QUE LA POBLACIÓN DEL MUNICIPIO DE BENITO JUÁREZ RECIBA ATENCIÓN, SE INFORME RESPECTO A LAS CAUSAS LOS EFECTOS Y LA PREVENCIÓN DE LAS ADICCIONES.</a:t>
            </a:r>
            <a:endParaRPr lang="es-ES_tradnl" sz="1400" dirty="0"/>
          </a:p>
        </p:txBody>
      </p:sp>
      <p:sp>
        <p:nvSpPr>
          <p:cNvPr id="9" name="CuadroTexto 8">
            <a:extLst>
              <a:ext uri="{FF2B5EF4-FFF2-40B4-BE49-F238E27FC236}">
                <a16:creationId xmlns:a16="http://schemas.microsoft.com/office/drawing/2014/main" id="{57679447-DBC3-61EC-5CF3-686D15EFCEEE}"/>
              </a:ext>
            </a:extLst>
          </p:cNvPr>
          <p:cNvSpPr txBox="1"/>
          <p:nvPr/>
        </p:nvSpPr>
        <p:spPr>
          <a:xfrm>
            <a:off x="277792" y="1203728"/>
            <a:ext cx="11609408" cy="1332673"/>
          </a:xfrm>
          <a:prstGeom prst="rect">
            <a:avLst/>
          </a:prstGeom>
          <a:noFill/>
        </p:spPr>
        <p:txBody>
          <a:bodyPr wrap="square">
            <a:spAutoFit/>
          </a:bodyPr>
          <a:lstStyle/>
          <a:p>
            <a:pPr algn="just">
              <a:lnSpc>
                <a:spcPct val="90000"/>
              </a:lnSpc>
              <a:spcAft>
                <a:spcPts val="600"/>
              </a:spcAft>
            </a:pPr>
            <a:r>
              <a:rPr lang="es-MX" sz="1400" cap="all" dirty="0"/>
              <a:t>Durante el cuarto trimestre se logró sensibilizar a la ciudadanía del municipio de Benito Juárez mediante el uso de plataformas de redes sociales, la impartición de pláticas en instituciones educativas, la realización de diversas actividades en coordinación con distintas dependencias y la instalación de módulos de atención en puntos estratégicos de la ciudad.</a:t>
            </a:r>
          </a:p>
          <a:p>
            <a:pPr algn="just">
              <a:lnSpc>
                <a:spcPct val="90000"/>
              </a:lnSpc>
              <a:spcAft>
                <a:spcPts val="600"/>
              </a:spcAft>
            </a:pPr>
            <a:br>
              <a:rPr lang="es-MX" sz="1400" cap="all" dirty="0"/>
            </a:br>
            <a:r>
              <a:rPr lang="es-MX" sz="1400" cap="all" dirty="0"/>
              <a:t>Como resultado de estas acciones, se alcanzó un avance del </a:t>
            </a:r>
            <a:r>
              <a:rPr lang="es-MX" sz="1400" b="1" cap="all" dirty="0"/>
              <a:t>251.34%</a:t>
            </a:r>
            <a:r>
              <a:rPr lang="es-MX" sz="1400" cap="all" dirty="0"/>
              <a:t>, registrando </a:t>
            </a:r>
            <a:r>
              <a:rPr lang="es-MX" sz="1400" b="1" cap="all" dirty="0"/>
              <a:t>228,051 sensibilizaciones y atenciones</a:t>
            </a:r>
            <a:r>
              <a:rPr lang="es-MX" sz="1400" cap="all" dirty="0"/>
              <a:t>, en comparación con las </a:t>
            </a:r>
            <a:r>
              <a:rPr lang="es-MX" sz="1400" b="1" cap="all" dirty="0"/>
              <a:t>90,735</a:t>
            </a:r>
            <a:r>
              <a:rPr lang="es-MX" sz="1400" cap="all" dirty="0"/>
              <a:t> programadas.</a:t>
            </a:r>
            <a:endParaRPr lang="es-ES_tradnl" sz="1400" cap="all" dirty="0"/>
          </a:p>
        </p:txBody>
      </p:sp>
      <p:graphicFrame>
        <p:nvGraphicFramePr>
          <p:cNvPr id="2" name="Gráfico 1">
            <a:extLst>
              <a:ext uri="{FF2B5EF4-FFF2-40B4-BE49-F238E27FC236}">
                <a16:creationId xmlns:a16="http://schemas.microsoft.com/office/drawing/2014/main" id="{950DA49A-E12F-4604-AE76-6BAB14BE2486}"/>
              </a:ext>
            </a:extLst>
          </p:cNvPr>
          <p:cNvGraphicFramePr>
            <a:graphicFrameLocks/>
          </p:cNvGraphicFramePr>
          <p:nvPr>
            <p:extLst>
              <p:ext uri="{D42A27DB-BD31-4B8C-83A1-F6EECF244321}">
                <p14:modId xmlns:p14="http://schemas.microsoft.com/office/powerpoint/2010/main" val="2754598547"/>
              </p:ext>
            </p:extLst>
          </p:nvPr>
        </p:nvGraphicFramePr>
        <p:xfrm>
          <a:off x="999067" y="2599523"/>
          <a:ext cx="9990666" cy="384360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10496450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E9188C30-821C-8ED7-8D5E-71FE5D575173}"/>
              </a:ext>
            </a:extLst>
          </p:cNvPr>
          <p:cNvSpPr txBox="1"/>
          <p:nvPr/>
        </p:nvSpPr>
        <p:spPr>
          <a:xfrm>
            <a:off x="3048000" y="99634"/>
            <a:ext cx="6096000" cy="590931"/>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Calibri" panose="020F0502020204030204"/>
                <a:ea typeface="+mn-ea"/>
                <a:cs typeface="+mn-cs"/>
              </a:rPr>
              <a:t>¿QUÉ ENTREGA </a:t>
            </a:r>
            <a:r>
              <a:rPr lang="es-ES_tradnl" sz="1800" b="1" dirty="0"/>
              <a:t>LA DIRECCIÓN DE POLÍTICAS PÚBLICAS</a:t>
            </a:r>
            <a:r>
              <a:rPr kumimoji="0" lang="es-ES" sz="1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s-ES" sz="1800" b="1" i="0" u="none" strike="noStrike" kern="1200" cap="none" spc="0" normalizeH="0" baseline="0" noProof="0" dirty="0">
                <a:ln>
                  <a:noFill/>
                </a:ln>
                <a:solidFill>
                  <a:srgbClr val="00B0F0"/>
                </a:solidFill>
                <a:effectLst/>
                <a:uLnTx/>
                <a:uFillTx/>
                <a:latin typeface="Calibri" panose="020F0502020204030204"/>
                <a:ea typeface="+mn-ea"/>
                <a:cs typeface="+mn-cs"/>
              </a:rPr>
              <a:t>NIVEL COMPONENTE</a:t>
            </a:r>
            <a:r>
              <a:rPr lang="es-ES" b="1" dirty="0">
                <a:solidFill>
                  <a:prstClr val="black"/>
                </a:solidFill>
                <a:latin typeface="Calibri" panose="020F0502020204030204"/>
              </a:rPr>
              <a:t>.</a:t>
            </a:r>
            <a:r>
              <a:rPr kumimoji="0" lang="es-ES" sz="1800" b="1"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
        <p:nvSpPr>
          <p:cNvPr id="3" name="CuadroTexto 2">
            <a:extLst>
              <a:ext uri="{FF2B5EF4-FFF2-40B4-BE49-F238E27FC236}">
                <a16:creationId xmlns:a16="http://schemas.microsoft.com/office/drawing/2014/main" id="{A2458DDE-51B3-CC09-7AE7-4D2077AEFF3B}"/>
              </a:ext>
            </a:extLst>
          </p:cNvPr>
          <p:cNvSpPr txBox="1"/>
          <p:nvPr/>
        </p:nvSpPr>
        <p:spPr>
          <a:xfrm>
            <a:off x="277792" y="660475"/>
            <a:ext cx="11678856" cy="535531"/>
          </a:xfrm>
          <a:prstGeom prst="rect">
            <a:avLst/>
          </a:prstGeom>
          <a:noFill/>
        </p:spPr>
        <p:txBody>
          <a:bodyPr wrap="square">
            <a:spAutoFit/>
          </a:bodyPr>
          <a:lstStyle/>
          <a:p>
            <a:pPr algn="just">
              <a:lnSpc>
                <a:spcPct val="90000"/>
              </a:lnSpc>
              <a:spcAft>
                <a:spcPts val="600"/>
              </a:spcAft>
            </a:pPr>
            <a:r>
              <a:rPr lang="es-ES_tradnl" sz="1600" b="1" dirty="0"/>
              <a:t>LA DIRECCIÓN DE POLÍTICAS PÚBLICAS REALIZÓ ACTIVIDADES ENCAMINADAS A INCREMENTAR EL CONOCIMIENTO SOCIAL, PROPICIANDO LA SENSIBILIZACIÓN SOBRE LAS CAUSAS LOS EFECTOS Y LA PREVENCIÓN DE LAS ADICCIONES.</a:t>
            </a:r>
            <a:endParaRPr lang="es-ES_tradnl" sz="1600" dirty="0"/>
          </a:p>
        </p:txBody>
      </p:sp>
      <p:sp>
        <p:nvSpPr>
          <p:cNvPr id="7" name="CuadroTexto 6">
            <a:extLst>
              <a:ext uri="{FF2B5EF4-FFF2-40B4-BE49-F238E27FC236}">
                <a16:creationId xmlns:a16="http://schemas.microsoft.com/office/drawing/2014/main" id="{729168CB-BACC-404A-C171-61E69772B118}"/>
              </a:ext>
            </a:extLst>
          </p:cNvPr>
          <p:cNvSpPr txBox="1"/>
          <p:nvPr/>
        </p:nvSpPr>
        <p:spPr>
          <a:xfrm>
            <a:off x="256572" y="1399871"/>
            <a:ext cx="11678856" cy="757130"/>
          </a:xfrm>
          <a:prstGeom prst="rect">
            <a:avLst/>
          </a:prstGeom>
          <a:noFill/>
        </p:spPr>
        <p:txBody>
          <a:bodyPr wrap="square">
            <a:spAutoFit/>
          </a:bodyPr>
          <a:lstStyle/>
          <a:p>
            <a:pPr algn="just">
              <a:lnSpc>
                <a:spcPct val="90000"/>
              </a:lnSpc>
              <a:spcAft>
                <a:spcPts val="600"/>
              </a:spcAft>
            </a:pPr>
            <a:r>
              <a:rPr lang="es-MX" sz="1600" cap="all" dirty="0"/>
              <a:t>Durante el CUARTO trimestre se propiciaron </a:t>
            </a:r>
            <a:r>
              <a:rPr lang="es-MX" sz="1600" b="1" cap="all" dirty="0"/>
              <a:t>179,291 sensibilizaciones</a:t>
            </a:r>
            <a:r>
              <a:rPr lang="es-MX" sz="1600" cap="all" dirty="0"/>
              <a:t>, principalmente a través de los impactos generados en redes sociales y de las actividades realizadas, lo que permitió alcanzar un avance del </a:t>
            </a:r>
            <a:r>
              <a:rPr lang="es-MX" sz="1600" b="1" cap="all" dirty="0"/>
              <a:t>446.83%</a:t>
            </a:r>
            <a:r>
              <a:rPr lang="es-MX" sz="1600" cap="all" dirty="0"/>
              <a:t> respecto de las </a:t>
            </a:r>
            <a:r>
              <a:rPr lang="es-MX" sz="1600" b="1" cap="all" dirty="0"/>
              <a:t>40,125</a:t>
            </a:r>
            <a:r>
              <a:rPr lang="es-MX" sz="1600" cap="all" dirty="0"/>
              <a:t> programadas durante el trimestre.</a:t>
            </a:r>
            <a:endParaRPr lang="es-ES_tradnl" sz="1600" cap="all" dirty="0"/>
          </a:p>
        </p:txBody>
      </p:sp>
      <p:graphicFrame>
        <p:nvGraphicFramePr>
          <p:cNvPr id="2" name="Gráfico 1">
            <a:extLst>
              <a:ext uri="{FF2B5EF4-FFF2-40B4-BE49-F238E27FC236}">
                <a16:creationId xmlns:a16="http://schemas.microsoft.com/office/drawing/2014/main" id="{05545565-05F4-467C-8D0A-263BE9593B03}"/>
              </a:ext>
            </a:extLst>
          </p:cNvPr>
          <p:cNvGraphicFramePr>
            <a:graphicFrameLocks/>
          </p:cNvGraphicFramePr>
          <p:nvPr>
            <p:extLst>
              <p:ext uri="{D42A27DB-BD31-4B8C-83A1-F6EECF244321}">
                <p14:modId xmlns:p14="http://schemas.microsoft.com/office/powerpoint/2010/main" val="769044883"/>
              </p:ext>
            </p:extLst>
          </p:nvPr>
        </p:nvGraphicFramePr>
        <p:xfrm>
          <a:off x="1413933" y="2221160"/>
          <a:ext cx="9414934" cy="444768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70486268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E9188C30-821C-8ED7-8D5E-71FE5D575173}"/>
              </a:ext>
            </a:extLst>
          </p:cNvPr>
          <p:cNvSpPr txBox="1"/>
          <p:nvPr/>
        </p:nvSpPr>
        <p:spPr>
          <a:xfrm>
            <a:off x="2467707" y="102553"/>
            <a:ext cx="6992815" cy="590931"/>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Calibri" panose="020F0502020204030204"/>
                <a:ea typeface="+mn-ea"/>
                <a:cs typeface="+mn-cs"/>
              </a:rPr>
              <a:t>¿QUÉ ACTIVIDADES REALIZA </a:t>
            </a:r>
            <a:r>
              <a:rPr lang="es-ES_tradnl" sz="1800" b="1" dirty="0"/>
              <a:t>LA DIRECCIÓN DE POLÍTICAS PÚBLICAS</a:t>
            </a:r>
            <a:r>
              <a:rPr kumimoji="0" lang="es-ES" sz="1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s-ES" sz="1800" b="1" i="0" u="none" strike="noStrike" kern="1200" cap="none" spc="0" normalizeH="0" baseline="0" noProof="0" dirty="0">
                <a:ln>
                  <a:noFill/>
                </a:ln>
                <a:solidFill>
                  <a:srgbClr val="00B0F0"/>
                </a:solidFill>
                <a:effectLst/>
                <a:uLnTx/>
                <a:uFillTx/>
                <a:latin typeface="Calibri" panose="020F0502020204030204"/>
                <a:ea typeface="+mn-ea"/>
                <a:cs typeface="+mn-cs"/>
              </a:rPr>
              <a:t>NIVEL ACTIVIDAD</a:t>
            </a:r>
            <a:r>
              <a:rPr lang="es-ES" b="1" dirty="0">
                <a:solidFill>
                  <a:srgbClr val="00B0F0"/>
                </a:solidFill>
                <a:latin typeface="Calibri" panose="020F0502020204030204"/>
              </a:rPr>
              <a:t>.</a:t>
            </a:r>
            <a:r>
              <a:rPr kumimoji="0" lang="es-ES" sz="1800" b="1" i="0" u="none" strike="noStrike" kern="1200" cap="none" spc="0" normalizeH="0" baseline="0" noProof="0" dirty="0">
                <a:ln>
                  <a:noFill/>
                </a:ln>
                <a:solidFill>
                  <a:srgbClr val="00B0F0"/>
                </a:solidFill>
                <a:effectLst/>
                <a:uLnTx/>
                <a:uFillTx/>
                <a:latin typeface="Calibri" panose="020F0502020204030204"/>
                <a:ea typeface="+mn-ea"/>
                <a:cs typeface="+mn-cs"/>
              </a:rPr>
              <a:t> </a:t>
            </a:r>
          </a:p>
        </p:txBody>
      </p:sp>
      <p:sp>
        <p:nvSpPr>
          <p:cNvPr id="3" name="CuadroTexto 2">
            <a:extLst>
              <a:ext uri="{FF2B5EF4-FFF2-40B4-BE49-F238E27FC236}">
                <a16:creationId xmlns:a16="http://schemas.microsoft.com/office/drawing/2014/main" id="{2645553C-D24E-366F-4CA3-33C73DBFCE84}"/>
              </a:ext>
            </a:extLst>
          </p:cNvPr>
          <p:cNvSpPr txBox="1"/>
          <p:nvPr/>
        </p:nvSpPr>
        <p:spPr>
          <a:xfrm>
            <a:off x="256572" y="662482"/>
            <a:ext cx="11678856" cy="867930"/>
          </a:xfrm>
          <a:prstGeom prst="rect">
            <a:avLst/>
          </a:prstGeom>
          <a:noFill/>
        </p:spPr>
        <p:txBody>
          <a:bodyPr wrap="square">
            <a:spAutoFit/>
          </a:bodyPr>
          <a:lstStyle/>
          <a:p>
            <a:pPr algn="just">
              <a:lnSpc>
                <a:spcPct val="90000"/>
              </a:lnSpc>
              <a:spcAft>
                <a:spcPts val="600"/>
              </a:spcAft>
            </a:pPr>
            <a:r>
              <a:rPr lang="es-ES_tradnl" sz="1400" dirty="0"/>
              <a:t>1.-</a:t>
            </a:r>
            <a:r>
              <a:rPr lang="es-MX" sz="1400" dirty="0"/>
              <a:t> </a:t>
            </a:r>
            <a:r>
              <a:rPr lang="es-MX" sz="1400" cap="all" dirty="0"/>
              <a:t>La Dirección de Políticas Públicas logró un avance del </a:t>
            </a:r>
            <a:r>
              <a:rPr lang="es-MX" sz="1400" b="1" cap="all" dirty="0"/>
              <a:t>119.00%</a:t>
            </a:r>
            <a:r>
              <a:rPr lang="es-MX" sz="1400" cap="all" dirty="0"/>
              <a:t> en el cumplimiento de sus metas, al realizar </a:t>
            </a:r>
            <a:r>
              <a:rPr lang="es-MX" sz="1400" b="1" cap="all" dirty="0"/>
              <a:t>175 actividades</a:t>
            </a:r>
            <a:r>
              <a:rPr lang="es-MX" sz="1400" cap="all" dirty="0"/>
              <a:t> orientadas al fortalecimiento de la cultura de prevención de las adicciones, de las </a:t>
            </a:r>
            <a:r>
              <a:rPr lang="es-MX" sz="1400" b="1" cap="all" dirty="0"/>
              <a:t>120</a:t>
            </a:r>
            <a:r>
              <a:rPr lang="es-MX" sz="1400" cap="all" dirty="0"/>
              <a:t> programadas para el trimestre. Este resultado se atribuye principalmente a una planeación efectiva, a la participación del Instituto en diversos eventos, así como a la impartición de pláticas en instituciones educativas y a la instalación de módulos de atención.</a:t>
            </a:r>
            <a:endParaRPr lang="es-ES_tradnl" sz="1400" cap="all" dirty="0"/>
          </a:p>
        </p:txBody>
      </p:sp>
      <p:sp>
        <p:nvSpPr>
          <p:cNvPr id="5" name="CuadroTexto 4">
            <a:extLst>
              <a:ext uri="{FF2B5EF4-FFF2-40B4-BE49-F238E27FC236}">
                <a16:creationId xmlns:a16="http://schemas.microsoft.com/office/drawing/2014/main" id="{DC0BDC34-5611-824A-BB27-FA22ED7B6941}"/>
              </a:ext>
            </a:extLst>
          </p:cNvPr>
          <p:cNvSpPr txBox="1"/>
          <p:nvPr/>
        </p:nvSpPr>
        <p:spPr>
          <a:xfrm>
            <a:off x="256572" y="1624043"/>
            <a:ext cx="11678856" cy="674031"/>
          </a:xfrm>
          <a:prstGeom prst="rect">
            <a:avLst/>
          </a:prstGeom>
          <a:noFill/>
        </p:spPr>
        <p:txBody>
          <a:bodyPr wrap="square">
            <a:spAutoFit/>
          </a:bodyPr>
          <a:lstStyle/>
          <a:p>
            <a:pPr algn="just">
              <a:lnSpc>
                <a:spcPct val="90000"/>
              </a:lnSpc>
              <a:spcAft>
                <a:spcPts val="600"/>
              </a:spcAft>
            </a:pPr>
            <a:r>
              <a:rPr lang="es-ES_tradnl" sz="1400" dirty="0"/>
              <a:t>2</a:t>
            </a:r>
            <a:r>
              <a:rPr lang="es-ES_tradnl" sz="1400" cap="all" dirty="0"/>
              <a:t>.-</a:t>
            </a:r>
            <a:r>
              <a:rPr lang="es-MX" sz="1400" cap="all" dirty="0"/>
              <a:t> La difusión digital a través de las plataformas de redes sociales logró un avance del </a:t>
            </a:r>
            <a:r>
              <a:rPr lang="es-MX" sz="1400" b="1" cap="all" dirty="0"/>
              <a:t>447.78%</a:t>
            </a:r>
            <a:r>
              <a:rPr lang="es-MX" sz="1400" cap="all" dirty="0"/>
              <a:t>, al registrar </a:t>
            </a:r>
            <a:r>
              <a:rPr lang="es-MX" sz="1400" b="1" cap="all" dirty="0"/>
              <a:t>179,113 impactos</a:t>
            </a:r>
            <a:r>
              <a:rPr lang="es-MX" sz="1400" cap="all" dirty="0"/>
              <a:t> de los </a:t>
            </a:r>
            <a:r>
              <a:rPr lang="es-MX" sz="1400" b="1" cap="all" dirty="0"/>
              <a:t>40,000</a:t>
            </a:r>
            <a:r>
              <a:rPr lang="es-MX" sz="1400" cap="all" dirty="0"/>
              <a:t> programados para el trimestre. Este resultado se atribuye principalmente a la amplia participación e interacción de la ciudadanía con las publicaciones y el material gráfico compartido en las páginas institucionales.</a:t>
            </a:r>
            <a:endParaRPr lang="es-ES_tradnl" sz="1400" cap="all" dirty="0"/>
          </a:p>
        </p:txBody>
      </p:sp>
      <p:sp>
        <p:nvSpPr>
          <p:cNvPr id="7" name="CuadroTexto 6">
            <a:extLst>
              <a:ext uri="{FF2B5EF4-FFF2-40B4-BE49-F238E27FC236}">
                <a16:creationId xmlns:a16="http://schemas.microsoft.com/office/drawing/2014/main" id="{44ACC865-58A2-EB98-D5C6-BDA23AAAD35C}"/>
              </a:ext>
            </a:extLst>
          </p:cNvPr>
          <p:cNvSpPr txBox="1"/>
          <p:nvPr/>
        </p:nvSpPr>
        <p:spPr>
          <a:xfrm>
            <a:off x="256572" y="2391705"/>
            <a:ext cx="11678856" cy="480131"/>
          </a:xfrm>
          <a:prstGeom prst="rect">
            <a:avLst/>
          </a:prstGeom>
          <a:noFill/>
        </p:spPr>
        <p:txBody>
          <a:bodyPr wrap="square">
            <a:spAutoFit/>
          </a:bodyPr>
          <a:lstStyle/>
          <a:p>
            <a:pPr algn="just">
              <a:lnSpc>
                <a:spcPct val="90000"/>
              </a:lnSpc>
              <a:spcAft>
                <a:spcPts val="600"/>
              </a:spcAft>
            </a:pPr>
            <a:r>
              <a:rPr lang="es-ES_tradnl" sz="1400" dirty="0"/>
              <a:t>3.-</a:t>
            </a:r>
            <a:r>
              <a:rPr lang="es-MX" sz="1400" dirty="0"/>
              <a:t> </a:t>
            </a:r>
            <a:r>
              <a:rPr lang="es-MX" sz="1400" cap="all" dirty="0"/>
              <a:t>El porcentaje de certificaciones </a:t>
            </a:r>
            <a:r>
              <a:rPr lang="es-MX" sz="1400" b="1" cap="all" dirty="0"/>
              <a:t>“Yo no soy cómplice”</a:t>
            </a:r>
            <a:r>
              <a:rPr lang="es-MX" sz="1400" cap="all" dirty="0"/>
              <a:t> registró un avance del </a:t>
            </a:r>
            <a:r>
              <a:rPr lang="es-MX" sz="1400" b="1" cap="all" dirty="0"/>
              <a:t>60%</a:t>
            </a:r>
            <a:r>
              <a:rPr lang="es-MX" sz="1400" cap="all" dirty="0"/>
              <a:t>, al otorgarse </a:t>
            </a:r>
            <a:r>
              <a:rPr lang="es-MX" sz="1400" b="1" cap="all" dirty="0"/>
              <a:t>3 certificaciones</a:t>
            </a:r>
            <a:r>
              <a:rPr lang="es-MX" sz="1400" cap="all" dirty="0"/>
              <a:t> de las </a:t>
            </a:r>
            <a:r>
              <a:rPr lang="es-MX" sz="1400" b="1" cap="all" dirty="0"/>
              <a:t>5</a:t>
            </a:r>
            <a:r>
              <a:rPr lang="es-MX" sz="1400" cap="all" dirty="0"/>
              <a:t> programadas.</a:t>
            </a:r>
            <a:endParaRPr lang="es-ES_tradnl" sz="1400" b="1" cap="all" dirty="0"/>
          </a:p>
        </p:txBody>
      </p:sp>
      <p:graphicFrame>
        <p:nvGraphicFramePr>
          <p:cNvPr id="2" name="Gráfico 1">
            <a:extLst>
              <a:ext uri="{FF2B5EF4-FFF2-40B4-BE49-F238E27FC236}">
                <a16:creationId xmlns:a16="http://schemas.microsoft.com/office/drawing/2014/main" id="{AFFB5680-3D32-45BA-835E-4D934741493F}"/>
              </a:ext>
            </a:extLst>
          </p:cNvPr>
          <p:cNvGraphicFramePr>
            <a:graphicFrameLocks/>
          </p:cNvGraphicFramePr>
          <p:nvPr>
            <p:extLst>
              <p:ext uri="{D42A27DB-BD31-4B8C-83A1-F6EECF244321}">
                <p14:modId xmlns:p14="http://schemas.microsoft.com/office/powerpoint/2010/main" val="1693771706"/>
              </p:ext>
            </p:extLst>
          </p:nvPr>
        </p:nvGraphicFramePr>
        <p:xfrm>
          <a:off x="319714" y="2871837"/>
          <a:ext cx="5134840" cy="380836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Gráfico 5">
            <a:extLst>
              <a:ext uri="{FF2B5EF4-FFF2-40B4-BE49-F238E27FC236}">
                <a16:creationId xmlns:a16="http://schemas.microsoft.com/office/drawing/2014/main" id="{62F39659-62BC-47C5-AB8B-0EFA979850CD}"/>
              </a:ext>
            </a:extLst>
          </p:cNvPr>
          <p:cNvGraphicFramePr>
            <a:graphicFrameLocks/>
          </p:cNvGraphicFramePr>
          <p:nvPr>
            <p:extLst>
              <p:ext uri="{D42A27DB-BD31-4B8C-83A1-F6EECF244321}">
                <p14:modId xmlns:p14="http://schemas.microsoft.com/office/powerpoint/2010/main" val="1761510834"/>
              </p:ext>
            </p:extLst>
          </p:nvPr>
        </p:nvGraphicFramePr>
        <p:xfrm>
          <a:off x="5833533" y="2965467"/>
          <a:ext cx="6038753" cy="3714734"/>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4941582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282635" y="215206"/>
            <a:ext cx="11626729" cy="492443"/>
          </a:xfrm>
          <a:prstGeom prst="rect">
            <a:avLst/>
          </a:prstGeom>
          <a:noFill/>
        </p:spPr>
        <p:txBody>
          <a:bodyPr wrap="square" lIns="91440" tIns="45720" rIns="91440" bIns="45720">
            <a:spAutoFit/>
          </a:bodyPr>
          <a:lstStyle/>
          <a:p>
            <a:r>
              <a:rPr lang="es-ES" sz="2600" dirty="0">
                <a:effectLst>
                  <a:outerShdw blurRad="38100" dist="38100" dir="2700000" algn="tl">
                    <a:srgbClr val="000000">
                      <a:alpha val="43137"/>
                    </a:srgbClr>
                  </a:outerShdw>
                </a:effectLst>
                <a:latin typeface="Arial Black" panose="020B0A04020102020204" pitchFamily="34" charset="0"/>
              </a:rPr>
              <a:t>Evidencias Fotográficas de la Dirección de Políticas Públicas.</a:t>
            </a:r>
          </a:p>
        </p:txBody>
      </p:sp>
      <p:pic>
        <p:nvPicPr>
          <p:cNvPr id="4" name="Imagen 3"/>
          <p:cNvPicPr>
            <a:picLocks noChangeAspect="1"/>
          </p:cNvPicPr>
          <p:nvPr/>
        </p:nvPicPr>
        <p:blipFill>
          <a:blip r:embed="rId2"/>
          <a:stretch>
            <a:fillRect/>
          </a:stretch>
        </p:blipFill>
        <p:spPr>
          <a:xfrm>
            <a:off x="100268" y="772488"/>
            <a:ext cx="11827265" cy="103641"/>
          </a:xfrm>
          <a:prstGeom prst="rect">
            <a:avLst/>
          </a:prstGeom>
        </p:spPr>
      </p:pic>
      <p:pic>
        <p:nvPicPr>
          <p:cNvPr id="11" name="Imagen 10">
            <a:extLst>
              <a:ext uri="{FF2B5EF4-FFF2-40B4-BE49-F238E27FC236}">
                <a16:creationId xmlns:a16="http://schemas.microsoft.com/office/drawing/2014/main" id="{8F05AF87-BD6D-FC80-E29C-797FD4CF62DE}"/>
              </a:ext>
            </a:extLst>
          </p:cNvPr>
          <p:cNvPicPr>
            <a:picLocks noChangeAspect="1"/>
          </p:cNvPicPr>
          <p:nvPr/>
        </p:nvPicPr>
        <p:blipFill>
          <a:blip r:embed="rId3"/>
          <a:stretch>
            <a:fillRect/>
          </a:stretch>
        </p:blipFill>
        <p:spPr>
          <a:xfrm>
            <a:off x="7309461" y="3788216"/>
            <a:ext cx="2208435" cy="1998297"/>
          </a:xfrm>
          <a:prstGeom prst="rect">
            <a:avLst/>
          </a:prstGeom>
        </p:spPr>
      </p:pic>
      <p:pic>
        <p:nvPicPr>
          <p:cNvPr id="15" name="Imagen 14">
            <a:extLst>
              <a:ext uri="{FF2B5EF4-FFF2-40B4-BE49-F238E27FC236}">
                <a16:creationId xmlns:a16="http://schemas.microsoft.com/office/drawing/2014/main" id="{064FC64D-E077-A146-4FC8-AE141DABC639}"/>
              </a:ext>
            </a:extLst>
          </p:cNvPr>
          <p:cNvPicPr>
            <a:picLocks noChangeAspect="1"/>
          </p:cNvPicPr>
          <p:nvPr/>
        </p:nvPicPr>
        <p:blipFill>
          <a:blip r:embed="rId4"/>
          <a:stretch>
            <a:fillRect/>
          </a:stretch>
        </p:blipFill>
        <p:spPr>
          <a:xfrm>
            <a:off x="9684755" y="3788216"/>
            <a:ext cx="2183368" cy="1998297"/>
          </a:xfrm>
          <a:prstGeom prst="rect">
            <a:avLst/>
          </a:prstGeom>
        </p:spPr>
      </p:pic>
      <p:pic>
        <p:nvPicPr>
          <p:cNvPr id="23" name="Imagen 22">
            <a:extLst>
              <a:ext uri="{FF2B5EF4-FFF2-40B4-BE49-F238E27FC236}">
                <a16:creationId xmlns:a16="http://schemas.microsoft.com/office/drawing/2014/main" id="{1DEFDBFC-8B72-105B-6CA2-9A4693D7CB13}"/>
              </a:ext>
            </a:extLst>
          </p:cNvPr>
          <p:cNvPicPr>
            <a:picLocks noChangeAspect="1"/>
          </p:cNvPicPr>
          <p:nvPr/>
        </p:nvPicPr>
        <p:blipFill>
          <a:blip r:embed="rId5"/>
          <a:stretch>
            <a:fillRect/>
          </a:stretch>
        </p:blipFill>
        <p:spPr>
          <a:xfrm>
            <a:off x="2551749" y="3788216"/>
            <a:ext cx="2208435" cy="1998297"/>
          </a:xfrm>
          <a:prstGeom prst="rect">
            <a:avLst/>
          </a:prstGeom>
        </p:spPr>
      </p:pic>
      <p:pic>
        <p:nvPicPr>
          <p:cNvPr id="35" name="Imagen 34">
            <a:extLst>
              <a:ext uri="{FF2B5EF4-FFF2-40B4-BE49-F238E27FC236}">
                <a16:creationId xmlns:a16="http://schemas.microsoft.com/office/drawing/2014/main" id="{46530311-8017-1721-7AA5-6A30B9BCF69B}"/>
              </a:ext>
            </a:extLst>
          </p:cNvPr>
          <p:cNvPicPr>
            <a:picLocks noChangeAspect="1"/>
          </p:cNvPicPr>
          <p:nvPr/>
        </p:nvPicPr>
        <p:blipFill>
          <a:blip r:embed="rId6"/>
          <a:stretch>
            <a:fillRect/>
          </a:stretch>
        </p:blipFill>
        <p:spPr>
          <a:xfrm>
            <a:off x="7309461" y="1222557"/>
            <a:ext cx="2208435" cy="1991552"/>
          </a:xfrm>
          <a:prstGeom prst="rect">
            <a:avLst/>
          </a:prstGeom>
        </p:spPr>
      </p:pic>
      <p:pic>
        <p:nvPicPr>
          <p:cNvPr id="37" name="Imagen 36">
            <a:extLst>
              <a:ext uri="{FF2B5EF4-FFF2-40B4-BE49-F238E27FC236}">
                <a16:creationId xmlns:a16="http://schemas.microsoft.com/office/drawing/2014/main" id="{73A71574-D8C5-5456-E218-57BD1DEDB4F6}"/>
              </a:ext>
            </a:extLst>
          </p:cNvPr>
          <p:cNvPicPr>
            <a:picLocks noChangeAspect="1"/>
          </p:cNvPicPr>
          <p:nvPr/>
        </p:nvPicPr>
        <p:blipFill>
          <a:blip r:embed="rId7"/>
          <a:stretch>
            <a:fillRect/>
          </a:stretch>
        </p:blipFill>
        <p:spPr>
          <a:xfrm>
            <a:off x="4917144" y="3772783"/>
            <a:ext cx="2225458" cy="1998297"/>
          </a:xfrm>
          <a:prstGeom prst="rect">
            <a:avLst/>
          </a:prstGeom>
        </p:spPr>
      </p:pic>
      <p:pic>
        <p:nvPicPr>
          <p:cNvPr id="39" name="Imagen 38">
            <a:extLst>
              <a:ext uri="{FF2B5EF4-FFF2-40B4-BE49-F238E27FC236}">
                <a16:creationId xmlns:a16="http://schemas.microsoft.com/office/drawing/2014/main" id="{2952E900-09A8-57AF-8790-F8BCA12B0467}"/>
              </a:ext>
            </a:extLst>
          </p:cNvPr>
          <p:cNvPicPr>
            <a:picLocks noChangeAspect="1"/>
          </p:cNvPicPr>
          <p:nvPr/>
        </p:nvPicPr>
        <p:blipFill>
          <a:blip r:embed="rId8"/>
          <a:stretch>
            <a:fillRect/>
          </a:stretch>
        </p:blipFill>
        <p:spPr>
          <a:xfrm>
            <a:off x="177120" y="1226900"/>
            <a:ext cx="2208435" cy="1982865"/>
          </a:xfrm>
          <a:prstGeom prst="rect">
            <a:avLst/>
          </a:prstGeom>
        </p:spPr>
      </p:pic>
      <p:pic>
        <p:nvPicPr>
          <p:cNvPr id="43" name="Imagen 42">
            <a:extLst>
              <a:ext uri="{FF2B5EF4-FFF2-40B4-BE49-F238E27FC236}">
                <a16:creationId xmlns:a16="http://schemas.microsoft.com/office/drawing/2014/main" id="{10D772A9-3BD3-FE67-E080-71B1BF288916}"/>
              </a:ext>
            </a:extLst>
          </p:cNvPr>
          <p:cNvPicPr>
            <a:picLocks noChangeAspect="1"/>
          </p:cNvPicPr>
          <p:nvPr/>
        </p:nvPicPr>
        <p:blipFill>
          <a:blip r:embed="rId9"/>
          <a:stretch>
            <a:fillRect/>
          </a:stretch>
        </p:blipFill>
        <p:spPr>
          <a:xfrm>
            <a:off x="4917144" y="1260728"/>
            <a:ext cx="2225458" cy="1953381"/>
          </a:xfrm>
          <a:prstGeom prst="rect">
            <a:avLst/>
          </a:prstGeom>
        </p:spPr>
      </p:pic>
      <p:pic>
        <p:nvPicPr>
          <p:cNvPr id="45" name="Imagen 44">
            <a:extLst>
              <a:ext uri="{FF2B5EF4-FFF2-40B4-BE49-F238E27FC236}">
                <a16:creationId xmlns:a16="http://schemas.microsoft.com/office/drawing/2014/main" id="{F1ECCD8E-2D2E-E80E-A027-B741AA922FCF}"/>
              </a:ext>
            </a:extLst>
          </p:cNvPr>
          <p:cNvPicPr>
            <a:picLocks noChangeAspect="1"/>
          </p:cNvPicPr>
          <p:nvPr/>
        </p:nvPicPr>
        <p:blipFill>
          <a:blip r:embed="rId10"/>
          <a:stretch>
            <a:fillRect/>
          </a:stretch>
        </p:blipFill>
        <p:spPr>
          <a:xfrm>
            <a:off x="2558873" y="1231244"/>
            <a:ext cx="2208435" cy="1982865"/>
          </a:xfrm>
          <a:prstGeom prst="rect">
            <a:avLst/>
          </a:prstGeom>
        </p:spPr>
      </p:pic>
      <p:pic>
        <p:nvPicPr>
          <p:cNvPr id="47" name="Imagen 46">
            <a:extLst>
              <a:ext uri="{FF2B5EF4-FFF2-40B4-BE49-F238E27FC236}">
                <a16:creationId xmlns:a16="http://schemas.microsoft.com/office/drawing/2014/main" id="{CFFD0B0F-E60C-3239-DA60-D58C623FBA58}"/>
              </a:ext>
            </a:extLst>
          </p:cNvPr>
          <p:cNvPicPr>
            <a:picLocks noChangeAspect="1"/>
          </p:cNvPicPr>
          <p:nvPr/>
        </p:nvPicPr>
        <p:blipFill>
          <a:blip r:embed="rId11"/>
          <a:stretch>
            <a:fillRect/>
          </a:stretch>
        </p:blipFill>
        <p:spPr>
          <a:xfrm>
            <a:off x="177120" y="3788215"/>
            <a:ext cx="2208435" cy="1982865"/>
          </a:xfrm>
          <a:prstGeom prst="rect">
            <a:avLst/>
          </a:prstGeom>
        </p:spPr>
      </p:pic>
      <p:pic>
        <p:nvPicPr>
          <p:cNvPr id="49" name="Imagen 48">
            <a:extLst>
              <a:ext uri="{FF2B5EF4-FFF2-40B4-BE49-F238E27FC236}">
                <a16:creationId xmlns:a16="http://schemas.microsoft.com/office/drawing/2014/main" id="{6DC1CE43-55E9-4646-E62C-028CDD4675D5}"/>
              </a:ext>
            </a:extLst>
          </p:cNvPr>
          <p:cNvPicPr>
            <a:picLocks noChangeAspect="1"/>
          </p:cNvPicPr>
          <p:nvPr/>
        </p:nvPicPr>
        <p:blipFill>
          <a:blip r:embed="rId12"/>
          <a:stretch>
            <a:fillRect/>
          </a:stretch>
        </p:blipFill>
        <p:spPr>
          <a:xfrm>
            <a:off x="9684755" y="1231243"/>
            <a:ext cx="2208435" cy="1982865"/>
          </a:xfrm>
          <a:prstGeom prst="rect">
            <a:avLst/>
          </a:prstGeom>
        </p:spPr>
      </p:pic>
    </p:spTree>
    <p:extLst>
      <p:ext uri="{BB962C8B-B14F-4D97-AF65-F5344CB8AC3E}">
        <p14:creationId xmlns:p14="http://schemas.microsoft.com/office/powerpoint/2010/main" val="244354422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E9188C30-821C-8ED7-8D5E-71FE5D575173}"/>
              </a:ext>
            </a:extLst>
          </p:cNvPr>
          <p:cNvSpPr txBox="1"/>
          <p:nvPr/>
        </p:nvSpPr>
        <p:spPr>
          <a:xfrm>
            <a:off x="2593731" y="99634"/>
            <a:ext cx="6673361" cy="590931"/>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Calibri" panose="020F0502020204030204"/>
                <a:ea typeface="+mn-ea"/>
                <a:cs typeface="+mn-cs"/>
              </a:rPr>
              <a:t>¿QUÉ ENTREGA </a:t>
            </a:r>
            <a:r>
              <a:rPr lang="es-ES_tradnl" sz="1800" b="1" dirty="0"/>
              <a:t>LA DIRECCIÓN TERAPÉUTICA</a:t>
            </a:r>
            <a:r>
              <a:rPr kumimoji="0" lang="es-ES" sz="1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s-ES" sz="1800" b="1" i="0" u="none" strike="noStrike" kern="1200" cap="none" spc="0" normalizeH="0" baseline="0" noProof="0" dirty="0">
                <a:ln>
                  <a:noFill/>
                </a:ln>
                <a:solidFill>
                  <a:srgbClr val="00B0F0"/>
                </a:solidFill>
                <a:effectLst/>
                <a:uLnTx/>
                <a:uFillTx/>
                <a:latin typeface="Calibri" panose="020F0502020204030204"/>
                <a:ea typeface="+mn-ea"/>
                <a:cs typeface="+mn-cs"/>
              </a:rPr>
              <a:t>NIVEL COMPONENTE</a:t>
            </a:r>
            <a:r>
              <a:rPr lang="es-ES" b="1" dirty="0">
                <a:solidFill>
                  <a:prstClr val="black"/>
                </a:solidFill>
                <a:latin typeface="Calibri" panose="020F0502020204030204"/>
              </a:rPr>
              <a:t>.</a:t>
            </a:r>
            <a:r>
              <a:rPr kumimoji="0" lang="es-ES" sz="1800" b="1"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
        <p:nvSpPr>
          <p:cNvPr id="3" name="CuadroTexto 2">
            <a:extLst>
              <a:ext uri="{FF2B5EF4-FFF2-40B4-BE49-F238E27FC236}">
                <a16:creationId xmlns:a16="http://schemas.microsoft.com/office/drawing/2014/main" id="{A2458DDE-51B3-CC09-7AE7-4D2077AEFF3B}"/>
              </a:ext>
            </a:extLst>
          </p:cNvPr>
          <p:cNvSpPr txBox="1"/>
          <p:nvPr/>
        </p:nvSpPr>
        <p:spPr>
          <a:xfrm>
            <a:off x="277792" y="614963"/>
            <a:ext cx="11678856" cy="535531"/>
          </a:xfrm>
          <a:prstGeom prst="rect">
            <a:avLst/>
          </a:prstGeom>
          <a:noFill/>
        </p:spPr>
        <p:txBody>
          <a:bodyPr wrap="square">
            <a:spAutoFit/>
          </a:bodyPr>
          <a:lstStyle/>
          <a:p>
            <a:pPr algn="just">
              <a:lnSpc>
                <a:spcPct val="90000"/>
              </a:lnSpc>
              <a:spcAft>
                <a:spcPts val="600"/>
              </a:spcAft>
            </a:pPr>
            <a:r>
              <a:rPr lang="es-ES_tradnl" sz="1600" b="1" dirty="0"/>
              <a:t>LA DIRECCIÓN TERAPÉUTICA BRINDO ATENCIÓN A LA POBLACIÓN DEL MUNICIPIO DE BENITO JUÁREZ CON PROBLEMAS EN LAS ADICCIONES</a:t>
            </a:r>
            <a:endParaRPr lang="es-ES_tradnl" sz="1600" dirty="0"/>
          </a:p>
        </p:txBody>
      </p:sp>
      <p:sp>
        <p:nvSpPr>
          <p:cNvPr id="7" name="CuadroTexto 6">
            <a:extLst>
              <a:ext uri="{FF2B5EF4-FFF2-40B4-BE49-F238E27FC236}">
                <a16:creationId xmlns:a16="http://schemas.microsoft.com/office/drawing/2014/main" id="{729168CB-BACC-404A-C171-61E69772B118}"/>
              </a:ext>
            </a:extLst>
          </p:cNvPr>
          <p:cNvSpPr txBox="1"/>
          <p:nvPr/>
        </p:nvSpPr>
        <p:spPr>
          <a:xfrm>
            <a:off x="277792" y="1150494"/>
            <a:ext cx="11678856" cy="830997"/>
          </a:xfrm>
          <a:prstGeom prst="rect">
            <a:avLst/>
          </a:prstGeom>
          <a:noFill/>
        </p:spPr>
        <p:txBody>
          <a:bodyPr wrap="square">
            <a:spAutoFit/>
          </a:bodyPr>
          <a:lstStyle/>
          <a:p>
            <a:pPr algn="just"/>
            <a:r>
              <a:rPr lang="es-MX" sz="1600" cap="all" dirty="0"/>
              <a:t>Durante el cuarto trimestre se atendió a </a:t>
            </a:r>
            <a:r>
              <a:rPr lang="es-MX" sz="1600" b="1" cap="all" dirty="0"/>
              <a:t>48,760 personas</a:t>
            </a:r>
            <a:r>
              <a:rPr lang="es-MX" sz="1600" cap="all" dirty="0"/>
              <a:t>, lo que representa un avance del </a:t>
            </a:r>
            <a:r>
              <a:rPr lang="es-MX" sz="1600" b="1" cap="all" dirty="0"/>
              <a:t>96.34%</a:t>
            </a:r>
            <a:r>
              <a:rPr lang="es-MX" sz="1600" cap="all" dirty="0"/>
              <a:t> respecto de la meta programada. Este resultado se atribuye principalmente a las atenciones brindadas en las diversas oficinas del Instituto, así como a los diagnósticos otorgados a través del programa de realidad virtual </a:t>
            </a:r>
            <a:r>
              <a:rPr lang="es-MX" sz="1600" b="1" cap="all" dirty="0"/>
              <a:t>“Vive Libre”</a:t>
            </a:r>
            <a:r>
              <a:rPr lang="es-MX" sz="1600" cap="all" dirty="0"/>
              <a:t>.</a:t>
            </a:r>
          </a:p>
        </p:txBody>
      </p:sp>
      <p:graphicFrame>
        <p:nvGraphicFramePr>
          <p:cNvPr id="2" name="Gráfico 1">
            <a:extLst>
              <a:ext uri="{FF2B5EF4-FFF2-40B4-BE49-F238E27FC236}">
                <a16:creationId xmlns:a16="http://schemas.microsoft.com/office/drawing/2014/main" id="{416D45BF-0030-4057-99E1-2277934ABAFE}"/>
              </a:ext>
            </a:extLst>
          </p:cNvPr>
          <p:cNvGraphicFramePr>
            <a:graphicFrameLocks/>
          </p:cNvGraphicFramePr>
          <p:nvPr>
            <p:extLst>
              <p:ext uri="{D42A27DB-BD31-4B8C-83A1-F6EECF244321}">
                <p14:modId xmlns:p14="http://schemas.microsoft.com/office/powerpoint/2010/main" val="3875443972"/>
              </p:ext>
            </p:extLst>
          </p:nvPr>
        </p:nvGraphicFramePr>
        <p:xfrm>
          <a:off x="1490133" y="2441421"/>
          <a:ext cx="9050867" cy="417104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8088828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E9188C30-821C-8ED7-8D5E-71FE5D575173}"/>
              </a:ext>
            </a:extLst>
          </p:cNvPr>
          <p:cNvSpPr txBox="1"/>
          <p:nvPr/>
        </p:nvSpPr>
        <p:spPr>
          <a:xfrm>
            <a:off x="3048000" y="99634"/>
            <a:ext cx="6096000" cy="590931"/>
          </a:xfrm>
          <a:prstGeom prst="rect">
            <a:avLst/>
          </a:prstGeom>
          <a:noFill/>
        </p:spPr>
        <p:txBody>
          <a:bodyPr wrap="square">
            <a:spAutoFit/>
          </a:bodyPr>
          <a:lstStyle/>
          <a:p>
            <a:pPr marL="0" marR="0" lvl="0" indent="0" algn="ctr" defTabSz="914400" rtl="0" eaLnBrk="1" fontAlgn="auto" latinLnBrk="0" hangingPunct="1">
              <a:lnSpc>
                <a:spcPct val="90000"/>
              </a:lnSpc>
              <a:spcBef>
                <a:spcPts val="0"/>
              </a:spcBef>
              <a:spcAft>
                <a:spcPts val="600"/>
              </a:spcAft>
              <a:buClrTx/>
              <a:buSzTx/>
              <a:buFontTx/>
              <a:buNone/>
              <a:tabLst/>
              <a:defRPr/>
            </a:pPr>
            <a:r>
              <a:rPr kumimoji="0" lang="es-ES" sz="1800" b="1" i="0" u="none" strike="noStrike" kern="1200" cap="none" spc="0" normalizeH="0" baseline="0" noProof="0" dirty="0">
                <a:ln>
                  <a:noFill/>
                </a:ln>
                <a:solidFill>
                  <a:prstClr val="black"/>
                </a:solidFill>
                <a:effectLst/>
                <a:uLnTx/>
                <a:uFillTx/>
                <a:latin typeface="Calibri" panose="020F0502020204030204"/>
                <a:ea typeface="+mn-ea"/>
                <a:cs typeface="+mn-cs"/>
              </a:rPr>
              <a:t>¿QUÉ ACTIVIDADES REALIZA </a:t>
            </a:r>
            <a:r>
              <a:rPr lang="es-ES_tradnl" sz="1800" b="1" dirty="0"/>
              <a:t>LA DIRECCIÓN TERAPÉUTICA </a:t>
            </a:r>
            <a:r>
              <a:rPr kumimoji="0" lang="es-ES" sz="1800" b="1"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s-ES" sz="1800" b="1" i="0" u="none" strike="noStrike" kern="1200" cap="none" spc="0" normalizeH="0" baseline="0" noProof="0" dirty="0">
                <a:ln>
                  <a:noFill/>
                </a:ln>
                <a:solidFill>
                  <a:srgbClr val="00B0F0"/>
                </a:solidFill>
                <a:effectLst/>
                <a:uLnTx/>
                <a:uFillTx/>
                <a:latin typeface="Calibri" panose="020F0502020204030204"/>
                <a:ea typeface="+mn-ea"/>
                <a:cs typeface="+mn-cs"/>
              </a:rPr>
              <a:t>NIVEL ACTIVIDAD</a:t>
            </a:r>
            <a:r>
              <a:rPr lang="es-ES" b="1" dirty="0">
                <a:solidFill>
                  <a:prstClr val="black"/>
                </a:solidFill>
                <a:latin typeface="Calibri" panose="020F0502020204030204"/>
              </a:rPr>
              <a:t>.</a:t>
            </a:r>
            <a:r>
              <a:rPr kumimoji="0" lang="es-ES" sz="1800" b="1" i="0" u="none" strike="noStrike" kern="1200" cap="none" spc="0" normalizeH="0" baseline="0" noProof="0" dirty="0">
                <a:ln>
                  <a:noFill/>
                </a:ln>
                <a:solidFill>
                  <a:prstClr val="black"/>
                </a:solidFill>
                <a:effectLst/>
                <a:uLnTx/>
                <a:uFillTx/>
                <a:latin typeface="Calibri" panose="020F0502020204030204"/>
                <a:ea typeface="+mn-ea"/>
                <a:cs typeface="+mn-cs"/>
              </a:rPr>
              <a:t> </a:t>
            </a:r>
          </a:p>
        </p:txBody>
      </p:sp>
      <p:sp>
        <p:nvSpPr>
          <p:cNvPr id="3" name="CuadroTexto 2">
            <a:extLst>
              <a:ext uri="{FF2B5EF4-FFF2-40B4-BE49-F238E27FC236}">
                <a16:creationId xmlns:a16="http://schemas.microsoft.com/office/drawing/2014/main" id="{2645553C-D24E-366F-4CA3-33C73DBFCE84}"/>
              </a:ext>
            </a:extLst>
          </p:cNvPr>
          <p:cNvSpPr txBox="1"/>
          <p:nvPr/>
        </p:nvSpPr>
        <p:spPr>
          <a:xfrm>
            <a:off x="277792" y="607540"/>
            <a:ext cx="11678856" cy="424732"/>
          </a:xfrm>
          <a:prstGeom prst="rect">
            <a:avLst/>
          </a:prstGeom>
          <a:noFill/>
        </p:spPr>
        <p:txBody>
          <a:bodyPr wrap="square">
            <a:spAutoFit/>
          </a:bodyPr>
          <a:lstStyle/>
          <a:p>
            <a:pPr algn="just">
              <a:lnSpc>
                <a:spcPct val="90000"/>
              </a:lnSpc>
              <a:spcAft>
                <a:spcPts val="600"/>
              </a:spcAft>
            </a:pPr>
            <a:r>
              <a:rPr lang="es-ES_tradnl" sz="1200" dirty="0"/>
              <a:t>1.- </a:t>
            </a:r>
            <a:r>
              <a:rPr lang="es-MX" sz="1200" cap="all" dirty="0"/>
              <a:t>En las atenciones de primer contacto se logró un avance del </a:t>
            </a:r>
            <a:r>
              <a:rPr lang="es-MX" sz="1200" b="1" cap="all" dirty="0"/>
              <a:t>210.58%</a:t>
            </a:r>
            <a:r>
              <a:rPr lang="es-MX" sz="1200" cap="all" dirty="0"/>
              <a:t>, al registrarse </a:t>
            </a:r>
            <a:r>
              <a:rPr lang="es-MX" sz="1200" b="1" cap="all" dirty="0"/>
              <a:t>12,635 atenciones</a:t>
            </a:r>
            <a:r>
              <a:rPr lang="es-MX" sz="1200" cap="all" dirty="0"/>
              <a:t> de las </a:t>
            </a:r>
            <a:r>
              <a:rPr lang="es-MX" sz="1200" b="1" cap="all" dirty="0"/>
              <a:t>6,000</a:t>
            </a:r>
            <a:r>
              <a:rPr lang="es-MX" sz="1200" cap="all" dirty="0"/>
              <a:t> programadas. Este resultado se atribuye principalmente a la participación de la ciudadanía en las pláticas impartidas, en los diversos eventos realizados y en los módulos de atención instalados.</a:t>
            </a:r>
            <a:endParaRPr lang="es-ES_tradnl" sz="1200" cap="all" dirty="0"/>
          </a:p>
        </p:txBody>
      </p:sp>
      <p:sp>
        <p:nvSpPr>
          <p:cNvPr id="5" name="CuadroTexto 4">
            <a:extLst>
              <a:ext uri="{FF2B5EF4-FFF2-40B4-BE49-F238E27FC236}">
                <a16:creationId xmlns:a16="http://schemas.microsoft.com/office/drawing/2014/main" id="{DC0BDC34-5611-824A-BB27-FA22ED7B6941}"/>
              </a:ext>
            </a:extLst>
          </p:cNvPr>
          <p:cNvSpPr txBox="1"/>
          <p:nvPr/>
        </p:nvSpPr>
        <p:spPr>
          <a:xfrm>
            <a:off x="256571" y="1000860"/>
            <a:ext cx="11678856" cy="424732"/>
          </a:xfrm>
          <a:prstGeom prst="rect">
            <a:avLst/>
          </a:prstGeom>
          <a:noFill/>
        </p:spPr>
        <p:txBody>
          <a:bodyPr wrap="square">
            <a:spAutoFit/>
          </a:bodyPr>
          <a:lstStyle/>
          <a:p>
            <a:pPr algn="just">
              <a:lnSpc>
                <a:spcPct val="90000"/>
              </a:lnSpc>
              <a:spcAft>
                <a:spcPts val="600"/>
              </a:spcAft>
            </a:pPr>
            <a:r>
              <a:rPr lang="es-ES_tradnl" sz="1200" dirty="0"/>
              <a:t>2.- </a:t>
            </a:r>
            <a:r>
              <a:rPr lang="es-MX" sz="1200" cap="all" dirty="0"/>
              <a:t>En los diagnósticos y canalizaciones se logró un avance del </a:t>
            </a:r>
            <a:r>
              <a:rPr lang="es-MX" sz="1200" b="1" cap="all" dirty="0"/>
              <a:t>67.60%</a:t>
            </a:r>
            <a:r>
              <a:rPr lang="es-MX" sz="1200" cap="all" dirty="0"/>
              <a:t>, al otorgarse </a:t>
            </a:r>
            <a:r>
              <a:rPr lang="es-MX" sz="1200" b="1" cap="all" dirty="0"/>
              <a:t>338 diagnósticos y canalizaciones</a:t>
            </a:r>
            <a:r>
              <a:rPr lang="es-MX" sz="1200" cap="all" dirty="0"/>
              <a:t> de las </a:t>
            </a:r>
            <a:r>
              <a:rPr lang="es-MX" sz="1200" b="1" cap="all" dirty="0"/>
              <a:t>500</a:t>
            </a:r>
            <a:r>
              <a:rPr lang="es-MX" sz="1200" cap="all" dirty="0"/>
              <a:t> programadas. Este resultado se debe principalmente a que las personas diagnosticadas aceptan ser canalizadas para su atención correspondiente.</a:t>
            </a:r>
            <a:endParaRPr lang="es-ES_tradnl" sz="1200" cap="all" dirty="0"/>
          </a:p>
        </p:txBody>
      </p:sp>
      <p:sp>
        <p:nvSpPr>
          <p:cNvPr id="6" name="CuadroTexto 5">
            <a:extLst>
              <a:ext uri="{FF2B5EF4-FFF2-40B4-BE49-F238E27FC236}">
                <a16:creationId xmlns:a16="http://schemas.microsoft.com/office/drawing/2014/main" id="{96A10BD2-054E-4506-CAA1-D7B7C6DA0EAC}"/>
              </a:ext>
            </a:extLst>
          </p:cNvPr>
          <p:cNvSpPr txBox="1"/>
          <p:nvPr/>
        </p:nvSpPr>
        <p:spPr>
          <a:xfrm>
            <a:off x="256572" y="1424172"/>
            <a:ext cx="11678856" cy="424732"/>
          </a:xfrm>
          <a:prstGeom prst="rect">
            <a:avLst/>
          </a:prstGeom>
          <a:noFill/>
        </p:spPr>
        <p:txBody>
          <a:bodyPr wrap="square">
            <a:spAutoFit/>
          </a:bodyPr>
          <a:lstStyle/>
          <a:p>
            <a:pPr algn="just">
              <a:lnSpc>
                <a:spcPct val="90000"/>
              </a:lnSpc>
              <a:spcAft>
                <a:spcPts val="600"/>
              </a:spcAft>
            </a:pPr>
            <a:r>
              <a:rPr lang="es-ES" sz="1200" dirty="0"/>
              <a:t>3.- </a:t>
            </a:r>
            <a:r>
              <a:rPr lang="es-MX" sz="1200" cap="all" dirty="0"/>
              <a:t>En los seguimientos se logró un avance del </a:t>
            </a:r>
            <a:r>
              <a:rPr lang="es-MX" sz="1200" b="1" cap="all" dirty="0"/>
              <a:t>76.32%</a:t>
            </a:r>
            <a:r>
              <a:rPr lang="es-MX" sz="1200" cap="all" dirty="0"/>
              <a:t>, al realizarse </a:t>
            </a:r>
            <a:r>
              <a:rPr lang="es-MX" sz="1200" b="1" cap="all" dirty="0"/>
              <a:t>725 seguimientos</a:t>
            </a:r>
            <a:r>
              <a:rPr lang="es-MX" sz="1200" cap="all" dirty="0"/>
              <a:t> de los </a:t>
            </a:r>
            <a:r>
              <a:rPr lang="es-MX" sz="1200" b="1" cap="all" dirty="0"/>
              <a:t>950</a:t>
            </a:r>
            <a:r>
              <a:rPr lang="es-MX" sz="1200" cap="all" dirty="0"/>
              <a:t> programados. Este resultado se atribuye principalmente a la labor del Departamento Terapéutico, responsable de brindar seguimiento continuo a los usuarios.</a:t>
            </a:r>
            <a:endParaRPr lang="es-ES_tradnl" sz="1200" cap="all" dirty="0"/>
          </a:p>
        </p:txBody>
      </p:sp>
      <p:sp>
        <p:nvSpPr>
          <p:cNvPr id="11" name="CuadroTexto 10">
            <a:extLst>
              <a:ext uri="{FF2B5EF4-FFF2-40B4-BE49-F238E27FC236}">
                <a16:creationId xmlns:a16="http://schemas.microsoft.com/office/drawing/2014/main" id="{54DCB85A-C88A-4A02-ADF0-3602CEE0EE68}"/>
              </a:ext>
            </a:extLst>
          </p:cNvPr>
          <p:cNvSpPr txBox="1"/>
          <p:nvPr/>
        </p:nvSpPr>
        <p:spPr>
          <a:xfrm>
            <a:off x="256571" y="1834736"/>
            <a:ext cx="11678856" cy="590931"/>
          </a:xfrm>
          <a:prstGeom prst="rect">
            <a:avLst/>
          </a:prstGeom>
          <a:noFill/>
        </p:spPr>
        <p:txBody>
          <a:bodyPr wrap="square">
            <a:spAutoFit/>
          </a:bodyPr>
          <a:lstStyle/>
          <a:p>
            <a:pPr algn="just">
              <a:lnSpc>
                <a:spcPct val="90000"/>
              </a:lnSpc>
              <a:spcAft>
                <a:spcPts val="600"/>
              </a:spcAft>
            </a:pPr>
            <a:r>
              <a:rPr lang="es-ES" sz="1200" dirty="0"/>
              <a:t>4</a:t>
            </a:r>
            <a:r>
              <a:rPr lang="es-ES" sz="1200" cap="all" dirty="0"/>
              <a:t>.- </a:t>
            </a:r>
            <a:r>
              <a:rPr lang="es-MX" sz="1200" cap="all" dirty="0"/>
              <a:t>En las atenciones brindadas a través de las unidades móviles se logró un avance del </a:t>
            </a:r>
            <a:r>
              <a:rPr lang="es-MX" sz="1200" b="1" cap="all" dirty="0"/>
              <a:t>163.33%</a:t>
            </a:r>
            <a:r>
              <a:rPr lang="es-MX" sz="1200" cap="all" dirty="0"/>
              <a:t>, al registrar </a:t>
            </a:r>
            <a:r>
              <a:rPr lang="es-MX" sz="1200" b="1" cap="all" dirty="0"/>
              <a:t>98 atenciones</a:t>
            </a:r>
            <a:r>
              <a:rPr lang="es-MX" sz="1200" cap="all" dirty="0"/>
              <a:t> de las </a:t>
            </a:r>
            <a:r>
              <a:rPr lang="es-MX" sz="1200" b="1" cap="all" dirty="0"/>
              <a:t>60</a:t>
            </a:r>
            <a:r>
              <a:rPr lang="es-MX" sz="1200" cap="all" dirty="0"/>
              <a:t> programadas durante el trimestre. Este resultado se debe principalmente a la demanda de apoyo por parte de los usuarios, quienes son atendidos especialmente durante los eventos en los que participa el Instituto.</a:t>
            </a:r>
            <a:endParaRPr lang="es-ES_tradnl" sz="1200" cap="all" dirty="0"/>
          </a:p>
        </p:txBody>
      </p:sp>
      <p:graphicFrame>
        <p:nvGraphicFramePr>
          <p:cNvPr id="7" name="Gráfico 6">
            <a:extLst>
              <a:ext uri="{FF2B5EF4-FFF2-40B4-BE49-F238E27FC236}">
                <a16:creationId xmlns:a16="http://schemas.microsoft.com/office/drawing/2014/main" id="{65762284-839D-486B-9506-77CEAB6E977F}"/>
              </a:ext>
            </a:extLst>
          </p:cNvPr>
          <p:cNvGraphicFramePr>
            <a:graphicFrameLocks/>
          </p:cNvGraphicFramePr>
          <p:nvPr>
            <p:extLst>
              <p:ext uri="{D42A27DB-BD31-4B8C-83A1-F6EECF244321}">
                <p14:modId xmlns:p14="http://schemas.microsoft.com/office/powerpoint/2010/main" val="459050285"/>
              </p:ext>
            </p:extLst>
          </p:nvPr>
        </p:nvGraphicFramePr>
        <p:xfrm>
          <a:off x="651933" y="2425666"/>
          <a:ext cx="10422467" cy="425453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0799437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ángulo 8">
            <a:extLst>
              <a:ext uri="{FF2B5EF4-FFF2-40B4-BE49-F238E27FC236}">
                <a16:creationId xmlns:a16="http://schemas.microsoft.com/office/drawing/2014/main" id="{93660083-018D-4F9E-81A3-A28562A81E90}"/>
              </a:ext>
            </a:extLst>
          </p:cNvPr>
          <p:cNvSpPr/>
          <p:nvPr/>
        </p:nvSpPr>
        <p:spPr>
          <a:xfrm>
            <a:off x="164197" y="147026"/>
            <a:ext cx="11827265" cy="492443"/>
          </a:xfrm>
          <a:prstGeom prst="rect">
            <a:avLst/>
          </a:prstGeom>
          <a:noFill/>
        </p:spPr>
        <p:txBody>
          <a:bodyPr wrap="square" lIns="91440" tIns="45720" rIns="91440" bIns="45720">
            <a:spAutoFit/>
          </a:bodyPr>
          <a:lstStyle/>
          <a:p>
            <a:pPr algn="ctr"/>
            <a:r>
              <a:rPr lang="es-ES" sz="2600" dirty="0">
                <a:effectLst>
                  <a:outerShdw blurRad="38100" dist="38100" dir="2700000" algn="tl">
                    <a:srgbClr val="000000">
                      <a:alpha val="43137"/>
                    </a:srgbClr>
                  </a:outerShdw>
                </a:effectLst>
                <a:latin typeface="Arial Black" panose="020B0A04020102020204" pitchFamily="34" charset="0"/>
              </a:rPr>
              <a:t>Evidencias Fotográficas de la Dirección Terapéutica.</a:t>
            </a:r>
          </a:p>
        </p:txBody>
      </p:sp>
      <p:pic>
        <p:nvPicPr>
          <p:cNvPr id="4" name="Imagen 3"/>
          <p:cNvPicPr>
            <a:picLocks noChangeAspect="1"/>
          </p:cNvPicPr>
          <p:nvPr/>
        </p:nvPicPr>
        <p:blipFill>
          <a:blip r:embed="rId2"/>
          <a:stretch>
            <a:fillRect/>
          </a:stretch>
        </p:blipFill>
        <p:spPr>
          <a:xfrm>
            <a:off x="200538" y="704016"/>
            <a:ext cx="11827265" cy="103641"/>
          </a:xfrm>
          <a:prstGeom prst="rect">
            <a:avLst/>
          </a:prstGeom>
        </p:spPr>
      </p:pic>
      <p:pic>
        <p:nvPicPr>
          <p:cNvPr id="3" name="Imagen 2">
            <a:extLst>
              <a:ext uri="{FF2B5EF4-FFF2-40B4-BE49-F238E27FC236}">
                <a16:creationId xmlns:a16="http://schemas.microsoft.com/office/drawing/2014/main" id="{62FC42E0-1491-B7D5-E580-321399213114}"/>
              </a:ext>
            </a:extLst>
          </p:cNvPr>
          <p:cNvPicPr>
            <a:picLocks noChangeAspect="1"/>
          </p:cNvPicPr>
          <p:nvPr/>
        </p:nvPicPr>
        <p:blipFill>
          <a:blip r:embed="rId3"/>
          <a:stretch>
            <a:fillRect/>
          </a:stretch>
        </p:blipFill>
        <p:spPr>
          <a:xfrm>
            <a:off x="503293" y="997552"/>
            <a:ext cx="2298557" cy="2749550"/>
          </a:xfrm>
          <a:prstGeom prst="rect">
            <a:avLst/>
          </a:prstGeom>
        </p:spPr>
      </p:pic>
      <p:pic>
        <p:nvPicPr>
          <p:cNvPr id="6" name="Imagen 5">
            <a:extLst>
              <a:ext uri="{FF2B5EF4-FFF2-40B4-BE49-F238E27FC236}">
                <a16:creationId xmlns:a16="http://schemas.microsoft.com/office/drawing/2014/main" id="{737FE284-9432-D23C-86A3-DA0906CCA806}"/>
              </a:ext>
            </a:extLst>
          </p:cNvPr>
          <p:cNvPicPr>
            <a:picLocks noChangeAspect="1"/>
          </p:cNvPicPr>
          <p:nvPr/>
        </p:nvPicPr>
        <p:blipFill>
          <a:blip r:embed="rId4"/>
          <a:stretch>
            <a:fillRect/>
          </a:stretch>
        </p:blipFill>
        <p:spPr>
          <a:xfrm>
            <a:off x="6114170" y="997552"/>
            <a:ext cx="2298557" cy="2749550"/>
          </a:xfrm>
          <a:prstGeom prst="rect">
            <a:avLst/>
          </a:prstGeom>
        </p:spPr>
      </p:pic>
      <p:pic>
        <p:nvPicPr>
          <p:cNvPr id="7" name="Imagen 6">
            <a:extLst>
              <a:ext uri="{FF2B5EF4-FFF2-40B4-BE49-F238E27FC236}">
                <a16:creationId xmlns:a16="http://schemas.microsoft.com/office/drawing/2014/main" id="{C8C07B14-F679-B40D-40D0-17F247E1C884}"/>
              </a:ext>
            </a:extLst>
          </p:cNvPr>
          <p:cNvPicPr>
            <a:picLocks noChangeAspect="1"/>
          </p:cNvPicPr>
          <p:nvPr/>
        </p:nvPicPr>
        <p:blipFill>
          <a:blip r:embed="rId5"/>
          <a:stretch>
            <a:fillRect/>
          </a:stretch>
        </p:blipFill>
        <p:spPr>
          <a:xfrm>
            <a:off x="3308731" y="997552"/>
            <a:ext cx="2298557" cy="2749550"/>
          </a:xfrm>
          <a:prstGeom prst="rect">
            <a:avLst/>
          </a:prstGeom>
        </p:spPr>
      </p:pic>
      <p:pic>
        <p:nvPicPr>
          <p:cNvPr id="8" name="Imagen 7">
            <a:extLst>
              <a:ext uri="{FF2B5EF4-FFF2-40B4-BE49-F238E27FC236}">
                <a16:creationId xmlns:a16="http://schemas.microsoft.com/office/drawing/2014/main" id="{8C942F00-FFE2-C9B7-5134-1C3593F295D0}"/>
              </a:ext>
            </a:extLst>
          </p:cNvPr>
          <p:cNvPicPr>
            <a:picLocks noChangeAspect="1"/>
          </p:cNvPicPr>
          <p:nvPr/>
        </p:nvPicPr>
        <p:blipFill>
          <a:blip r:embed="rId6"/>
          <a:stretch>
            <a:fillRect/>
          </a:stretch>
        </p:blipFill>
        <p:spPr>
          <a:xfrm>
            <a:off x="503294" y="3961424"/>
            <a:ext cx="2298557" cy="2684909"/>
          </a:xfrm>
          <a:prstGeom prst="rect">
            <a:avLst/>
          </a:prstGeom>
        </p:spPr>
      </p:pic>
      <p:pic>
        <p:nvPicPr>
          <p:cNvPr id="10" name="Imagen 9">
            <a:extLst>
              <a:ext uri="{FF2B5EF4-FFF2-40B4-BE49-F238E27FC236}">
                <a16:creationId xmlns:a16="http://schemas.microsoft.com/office/drawing/2014/main" id="{F1EDFABB-629D-FAE9-ED06-789C9066F447}"/>
              </a:ext>
            </a:extLst>
          </p:cNvPr>
          <p:cNvPicPr>
            <a:picLocks noChangeAspect="1"/>
          </p:cNvPicPr>
          <p:nvPr/>
        </p:nvPicPr>
        <p:blipFill>
          <a:blip r:embed="rId7"/>
          <a:stretch>
            <a:fillRect/>
          </a:stretch>
        </p:blipFill>
        <p:spPr>
          <a:xfrm>
            <a:off x="8919609" y="1000759"/>
            <a:ext cx="2298557" cy="2737016"/>
          </a:xfrm>
          <a:prstGeom prst="rect">
            <a:avLst/>
          </a:prstGeom>
        </p:spPr>
      </p:pic>
      <p:pic>
        <p:nvPicPr>
          <p:cNvPr id="12" name="Imagen 11">
            <a:extLst>
              <a:ext uri="{FF2B5EF4-FFF2-40B4-BE49-F238E27FC236}">
                <a16:creationId xmlns:a16="http://schemas.microsoft.com/office/drawing/2014/main" id="{A086EEDE-F475-1B38-43CF-58D4A0C8C91D}"/>
              </a:ext>
            </a:extLst>
          </p:cNvPr>
          <p:cNvPicPr>
            <a:picLocks noChangeAspect="1"/>
          </p:cNvPicPr>
          <p:nvPr/>
        </p:nvPicPr>
        <p:blipFill>
          <a:blip r:embed="rId8"/>
          <a:stretch>
            <a:fillRect/>
          </a:stretch>
        </p:blipFill>
        <p:spPr>
          <a:xfrm>
            <a:off x="6093495" y="3961425"/>
            <a:ext cx="2319232" cy="2684908"/>
          </a:xfrm>
          <a:prstGeom prst="rect">
            <a:avLst/>
          </a:prstGeom>
        </p:spPr>
      </p:pic>
      <p:pic>
        <p:nvPicPr>
          <p:cNvPr id="14" name="Imagen 13">
            <a:extLst>
              <a:ext uri="{FF2B5EF4-FFF2-40B4-BE49-F238E27FC236}">
                <a16:creationId xmlns:a16="http://schemas.microsoft.com/office/drawing/2014/main" id="{C04F9516-382C-DD23-55D0-1DFA6F0DDBC8}"/>
              </a:ext>
            </a:extLst>
          </p:cNvPr>
          <p:cNvPicPr>
            <a:picLocks noChangeAspect="1"/>
          </p:cNvPicPr>
          <p:nvPr/>
        </p:nvPicPr>
        <p:blipFill>
          <a:blip r:embed="rId9"/>
          <a:stretch>
            <a:fillRect/>
          </a:stretch>
        </p:blipFill>
        <p:spPr>
          <a:xfrm>
            <a:off x="3290562" y="3961423"/>
            <a:ext cx="2298556" cy="2684908"/>
          </a:xfrm>
          <a:prstGeom prst="rect">
            <a:avLst/>
          </a:prstGeom>
        </p:spPr>
      </p:pic>
      <p:pic>
        <p:nvPicPr>
          <p:cNvPr id="19" name="Imagen 18">
            <a:extLst>
              <a:ext uri="{FF2B5EF4-FFF2-40B4-BE49-F238E27FC236}">
                <a16:creationId xmlns:a16="http://schemas.microsoft.com/office/drawing/2014/main" id="{C0459CEA-58FA-CA2F-4BBC-95624D35C786}"/>
              </a:ext>
            </a:extLst>
          </p:cNvPr>
          <p:cNvPicPr>
            <a:picLocks noChangeAspect="1"/>
          </p:cNvPicPr>
          <p:nvPr/>
        </p:nvPicPr>
        <p:blipFill>
          <a:blip r:embed="rId10"/>
          <a:stretch>
            <a:fillRect/>
          </a:stretch>
        </p:blipFill>
        <p:spPr>
          <a:xfrm>
            <a:off x="8919609" y="3914969"/>
            <a:ext cx="2298557" cy="2777817"/>
          </a:xfrm>
          <a:prstGeom prst="rect">
            <a:avLst/>
          </a:prstGeom>
        </p:spPr>
      </p:pic>
    </p:spTree>
    <p:extLst>
      <p:ext uri="{BB962C8B-B14F-4D97-AF65-F5344CB8AC3E}">
        <p14:creationId xmlns:p14="http://schemas.microsoft.com/office/powerpoint/2010/main" val="2593926067"/>
      </p:ext>
    </p:extLst>
  </p:cSld>
  <p:clrMapOvr>
    <a:masterClrMapping/>
  </p:clrMapOvr>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14573</TotalTime>
  <Words>848</Words>
  <Application>Microsoft Office PowerPoint</Application>
  <PresentationFormat>Panorámica</PresentationFormat>
  <Paragraphs>54</Paragraphs>
  <Slides>8</Slides>
  <Notes>5</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8</vt:i4>
      </vt:variant>
    </vt:vector>
  </HeadingPairs>
  <TitlesOfParts>
    <vt:vector size="13" baseType="lpstr">
      <vt:lpstr>Arial</vt:lpstr>
      <vt:lpstr>Arial Black</vt:lpstr>
      <vt:lpstr>Calibri</vt:lpstr>
      <vt:lpstr>Calibri Light</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Enrique Eduardo Encalada Sánchez</dc:creator>
  <cp:lastModifiedBy>Dell</cp:lastModifiedBy>
  <cp:revision>806</cp:revision>
  <cp:lastPrinted>2025-06-06T22:29:22Z</cp:lastPrinted>
  <dcterms:created xsi:type="dcterms:W3CDTF">2021-04-16T16:11:05Z</dcterms:created>
  <dcterms:modified xsi:type="dcterms:W3CDTF">2026-01-13T14:53:12Z</dcterms:modified>
</cp:coreProperties>
</file>